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1" r:id="rId1"/>
  </p:sldMasterIdLst>
  <p:notesMasterIdLst>
    <p:notesMasterId r:id="rId18"/>
  </p:notesMasterIdLst>
  <p:sldIdLst>
    <p:sldId id="256" r:id="rId2"/>
    <p:sldId id="269" r:id="rId3"/>
    <p:sldId id="257" r:id="rId4"/>
    <p:sldId id="262" r:id="rId5"/>
    <p:sldId id="258" r:id="rId6"/>
    <p:sldId id="260" r:id="rId7"/>
    <p:sldId id="268" r:id="rId8"/>
    <p:sldId id="261" r:id="rId9"/>
    <p:sldId id="259" r:id="rId10"/>
    <p:sldId id="263" r:id="rId11"/>
    <p:sldId id="264" r:id="rId12"/>
    <p:sldId id="266" r:id="rId13"/>
    <p:sldId id="265" r:id="rId14"/>
    <p:sldId id="267"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760C918-62BE-2741-A98B-EDD2D7B83139}">
          <p14:sldIdLst>
            <p14:sldId id="256"/>
            <p14:sldId id="269"/>
            <p14:sldId id="257"/>
            <p14:sldId id="262"/>
            <p14:sldId id="258"/>
            <p14:sldId id="260"/>
            <p14:sldId id="268"/>
            <p14:sldId id="261"/>
            <p14:sldId id="259"/>
            <p14:sldId id="263"/>
            <p14:sldId id="264"/>
            <p14:sldId id="266"/>
            <p14:sldId id="265"/>
            <p14:sldId id="267"/>
            <p14:sldId id="270"/>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0151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291"/>
    <p:restoredTop sz="87472"/>
  </p:normalViewPr>
  <p:slideViewPr>
    <p:cSldViewPr snapToGrid="0" snapToObjects="1">
      <p:cViewPr varScale="1">
        <p:scale>
          <a:sx n="98" d="100"/>
          <a:sy n="98" d="100"/>
        </p:scale>
        <p:origin x="208" y="9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tiff>
</file>

<file path=ppt/media/image7.pn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41E9BD-3297-6547-B8A7-DE6514FF8702}" type="datetimeFigureOut">
              <a:rPr lang="en-US" smtClean="0"/>
              <a:t>3/21/18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DE9ECB-C284-2C4A-AB3A-D560CCC8E122}" type="slidenum">
              <a:rPr lang="en-US" smtClean="0"/>
              <a:t>‹#›</a:t>
            </a:fld>
            <a:endParaRPr lang="en-US"/>
          </a:p>
        </p:txBody>
      </p:sp>
    </p:spTree>
    <p:extLst>
      <p:ext uri="{BB962C8B-B14F-4D97-AF65-F5344CB8AC3E}">
        <p14:creationId xmlns:p14="http://schemas.microsoft.com/office/powerpoint/2010/main" val="502883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FDE9ECB-C284-2C4A-AB3A-D560CCC8E122}" type="slidenum">
              <a:rPr lang="en-US" smtClean="0"/>
              <a:t>2</a:t>
            </a:fld>
            <a:endParaRPr lang="en-US"/>
          </a:p>
        </p:txBody>
      </p:sp>
    </p:spTree>
    <p:extLst>
      <p:ext uri="{BB962C8B-B14F-4D97-AF65-F5344CB8AC3E}">
        <p14:creationId xmlns:p14="http://schemas.microsoft.com/office/powerpoint/2010/main" val="466622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Realtime</a:t>
            </a:r>
            <a:r>
              <a:rPr lang="en-US" dirty="0" smtClean="0"/>
              <a:t> DB:</a:t>
            </a:r>
          </a:p>
          <a:p>
            <a:endParaRPr lang="en-US" dirty="0" smtClean="0"/>
          </a:p>
          <a:p>
            <a:r>
              <a:rPr lang="en-US" dirty="0" smtClean="0"/>
              <a:t>No SQL Database that helps</a:t>
            </a:r>
            <a:r>
              <a:rPr lang="en-US" baseline="0" dirty="0" smtClean="0"/>
              <a:t> to store and sync data between devices ,available even in offline mode, with stronger security. Ideal for DB which does not require global scaling</a:t>
            </a:r>
          </a:p>
          <a:p>
            <a:r>
              <a:rPr lang="en-US" dirty="0" err="1" smtClean="0"/>
              <a:t>Serverless</a:t>
            </a:r>
            <a:r>
              <a:rPr lang="en-US" dirty="0" smtClean="0"/>
              <a:t> with Cloud Functions</a:t>
            </a:r>
          </a:p>
          <a:p>
            <a:endParaRPr lang="en-US" dirty="0" smtClean="0"/>
          </a:p>
          <a:p>
            <a:r>
              <a:rPr lang="en-US" dirty="0" smtClean="0"/>
              <a:t>Authentication:</a:t>
            </a:r>
          </a:p>
          <a:p>
            <a:r>
              <a:rPr lang="en-US" dirty="0" smtClean="0"/>
              <a:t>Comprehensive security</a:t>
            </a:r>
            <a:r>
              <a:rPr lang="en-US" baseline="0" dirty="0" smtClean="0"/>
              <a:t> with fast implementation. Integrates well with other Firebase features such as </a:t>
            </a:r>
            <a:r>
              <a:rPr lang="en-US" baseline="0" dirty="0" err="1" smtClean="0"/>
              <a:t>Realtime</a:t>
            </a:r>
            <a:r>
              <a:rPr lang="en-US" baseline="0" dirty="0" smtClean="0"/>
              <a:t> DB, Functions etc.</a:t>
            </a:r>
            <a:endParaRPr lang="en-US" dirty="0" smtClean="0"/>
          </a:p>
          <a:p>
            <a:endParaRPr lang="en-US" dirty="0" smtClean="0"/>
          </a:p>
          <a:p>
            <a:r>
              <a:rPr lang="en-US" dirty="0" smtClean="0"/>
              <a:t>Test Lab:</a:t>
            </a:r>
          </a:p>
          <a:p>
            <a:r>
              <a:rPr lang="en-US" dirty="0" smtClean="0"/>
              <a:t>Test your labs on real</a:t>
            </a:r>
            <a:r>
              <a:rPr lang="en-US" baseline="0" dirty="0" smtClean="0"/>
              <a:t> android devices hosted by Google. Set up CI to achieve this and get detailed reports including the video recordings.</a:t>
            </a:r>
            <a:endParaRPr lang="en-US" dirty="0" smtClean="0"/>
          </a:p>
          <a:p>
            <a:r>
              <a:rPr lang="en-US" dirty="0" err="1" smtClean="0"/>
              <a:t>Robo</a:t>
            </a:r>
            <a:r>
              <a:rPr lang="en-US" dirty="0" smtClean="0"/>
              <a:t> crawls</a:t>
            </a:r>
            <a:r>
              <a:rPr lang="en-US" baseline="0" dirty="0" smtClean="0"/>
              <a:t> through the app and collects crash reports and generates reports. </a:t>
            </a:r>
            <a:r>
              <a:rPr lang="en-US" baseline="0" dirty="0" err="1" smtClean="0"/>
              <a:t>Ameican</a:t>
            </a:r>
            <a:r>
              <a:rPr lang="en-US" baseline="0" dirty="0" smtClean="0"/>
              <a:t> Express is a testimony to this.</a:t>
            </a:r>
          </a:p>
          <a:p>
            <a:endParaRPr lang="en-US" dirty="0" smtClean="0"/>
          </a:p>
          <a:p>
            <a:r>
              <a:rPr lang="en-US" dirty="0" err="1" smtClean="0"/>
              <a:t>Crashlytics</a:t>
            </a:r>
            <a:r>
              <a:rPr lang="en-US" dirty="0" smtClean="0"/>
              <a:t>:</a:t>
            </a:r>
          </a:p>
          <a:p>
            <a:r>
              <a:rPr lang="en-US" dirty="0" smtClean="0"/>
              <a:t>Get </a:t>
            </a:r>
            <a:r>
              <a:rPr lang="en-US" dirty="0" err="1" smtClean="0"/>
              <a:t>realtime</a:t>
            </a:r>
            <a:r>
              <a:rPr lang="en-US" dirty="0" smtClean="0"/>
              <a:t> crash reporting</a:t>
            </a:r>
            <a:r>
              <a:rPr lang="en-US" baseline="0" dirty="0" smtClean="0"/>
              <a:t> </a:t>
            </a:r>
            <a:r>
              <a:rPr lang="en-US" baseline="0" dirty="0" err="1" smtClean="0"/>
              <a:t>categorised</a:t>
            </a:r>
            <a:r>
              <a:rPr lang="en-US" baseline="0" dirty="0" smtClean="0"/>
              <a:t> into issues. Doodle has benefitted from this.</a:t>
            </a:r>
          </a:p>
          <a:p>
            <a:endParaRPr lang="en-US" dirty="0" smtClean="0"/>
          </a:p>
          <a:p>
            <a:r>
              <a:rPr lang="en-US" dirty="0" smtClean="0"/>
              <a:t>Hosting:</a:t>
            </a:r>
          </a:p>
          <a:p>
            <a:r>
              <a:rPr lang="en-US" dirty="0" smtClean="0"/>
              <a:t>Deliver web content</a:t>
            </a:r>
            <a:r>
              <a:rPr lang="en-US" baseline="0" dirty="0" smtClean="0"/>
              <a:t> faster either it is a single page or even a progressive web page. SSD backed and you get free SSL cert. Well you get it with Let’s Encrypt anyway.</a:t>
            </a:r>
            <a:endParaRPr lang="en-US" dirty="0" smtClean="0"/>
          </a:p>
          <a:p>
            <a:endParaRPr lang="en-US" dirty="0" smtClean="0"/>
          </a:p>
          <a:p>
            <a:r>
              <a:rPr lang="en-US" dirty="0" smtClean="0"/>
              <a:t>Cloud</a:t>
            </a:r>
            <a:r>
              <a:rPr lang="en-US" baseline="0" dirty="0" smtClean="0"/>
              <a:t> </a:t>
            </a:r>
            <a:r>
              <a:rPr lang="en-US" baseline="0" dirty="0" err="1" smtClean="0"/>
              <a:t>Firestore</a:t>
            </a:r>
            <a:r>
              <a:rPr lang="en-US" baseline="0" dirty="0" smtClean="0"/>
              <a:t>:</a:t>
            </a:r>
          </a:p>
          <a:p>
            <a:r>
              <a:rPr lang="en-US" dirty="0" smtClean="0"/>
              <a:t>NoSQL DB with offline sync between devices. More like the </a:t>
            </a:r>
            <a:r>
              <a:rPr lang="en-US" dirty="0" err="1" smtClean="0"/>
              <a:t>Realtime</a:t>
            </a:r>
            <a:r>
              <a:rPr lang="en-US" dirty="0" smtClean="0"/>
              <a:t> DB</a:t>
            </a:r>
            <a:r>
              <a:rPr lang="en-US" baseline="0" dirty="0" smtClean="0"/>
              <a:t> but can scale globally</a:t>
            </a:r>
            <a:endParaRPr lang="en-US" dirty="0" smtClean="0"/>
          </a:p>
          <a:p>
            <a:endParaRPr lang="en-US" dirty="0" smtClean="0"/>
          </a:p>
          <a:p>
            <a:r>
              <a:rPr lang="en-US" dirty="0" smtClean="0"/>
              <a:t>Difference between </a:t>
            </a:r>
            <a:r>
              <a:rPr lang="en-US" dirty="0" err="1" smtClean="0"/>
              <a:t>Realtime</a:t>
            </a:r>
            <a:r>
              <a:rPr lang="en-US" dirty="0" smtClean="0"/>
              <a:t> DB and</a:t>
            </a:r>
            <a:r>
              <a:rPr lang="en-US" baseline="0" dirty="0" smtClean="0"/>
              <a:t> </a:t>
            </a:r>
            <a:r>
              <a:rPr lang="en-US" baseline="0" dirty="0" err="1" smtClean="0"/>
              <a:t>FireStore</a:t>
            </a:r>
            <a:endParaRPr lang="en-US" dirty="0" smtClean="0"/>
          </a:p>
          <a:p>
            <a:r>
              <a:rPr lang="en-US" dirty="0" smtClean="0"/>
              <a:t>https://</a:t>
            </a:r>
            <a:r>
              <a:rPr lang="en-US" dirty="0" err="1" smtClean="0"/>
              <a:t>firebase.googleblog.com</a:t>
            </a:r>
            <a:r>
              <a:rPr lang="en-US" dirty="0" smtClean="0"/>
              <a:t>/2017/10/cloud-</a:t>
            </a:r>
            <a:r>
              <a:rPr lang="en-US" dirty="0" err="1" smtClean="0"/>
              <a:t>firestore</a:t>
            </a:r>
            <a:r>
              <a:rPr lang="en-US" dirty="0" smtClean="0"/>
              <a:t>-for-</a:t>
            </a:r>
            <a:r>
              <a:rPr lang="en-US" dirty="0" err="1" smtClean="0"/>
              <a:t>rtdb</a:t>
            </a:r>
            <a:r>
              <a:rPr lang="en-US" dirty="0" smtClean="0"/>
              <a:t>-</a:t>
            </a:r>
            <a:r>
              <a:rPr lang="en-US" dirty="0" err="1" smtClean="0"/>
              <a:t>developers.html</a:t>
            </a:r>
            <a:r>
              <a:rPr lang="en-US" dirty="0" smtClean="0"/>
              <a:t> </a:t>
            </a:r>
          </a:p>
          <a:p>
            <a:endParaRPr lang="en-US" dirty="0" smtClean="0"/>
          </a:p>
          <a:p>
            <a:r>
              <a:rPr lang="en-US" dirty="0" smtClean="0"/>
              <a:t>Cloud Storage:</a:t>
            </a:r>
          </a:p>
          <a:p>
            <a:r>
              <a:rPr lang="en-US" dirty="0" smtClean="0"/>
              <a:t>For </a:t>
            </a:r>
            <a:r>
              <a:rPr lang="en-US" dirty="0" err="1" smtClean="0"/>
              <a:t>stroing</a:t>
            </a:r>
            <a:r>
              <a:rPr lang="en-US" baseline="0" dirty="0" smtClean="0"/>
              <a:t> files and videos. More like the blob storage. With tighter security when combined with Auth.</a:t>
            </a:r>
          </a:p>
          <a:p>
            <a:endParaRPr lang="en-US" dirty="0" smtClean="0"/>
          </a:p>
          <a:p>
            <a:r>
              <a:rPr lang="en-US" dirty="0" smtClean="0"/>
              <a:t>Performance</a:t>
            </a:r>
            <a:r>
              <a:rPr lang="en-US" baseline="0" dirty="0" smtClean="0"/>
              <a:t> monitoring:</a:t>
            </a:r>
          </a:p>
          <a:p>
            <a:r>
              <a:rPr lang="en-US" baseline="0" dirty="0" smtClean="0"/>
              <a:t>Monitor performance of your app from the user’s perspective with automated and default traces. Provides insights into network latency.</a:t>
            </a:r>
          </a:p>
          <a:p>
            <a:endParaRPr lang="en-US" baseline="0" dirty="0" smtClean="0"/>
          </a:p>
          <a:p>
            <a:r>
              <a:rPr lang="en-US" baseline="0" dirty="0" smtClean="0"/>
              <a:t>Cloud Functions:</a:t>
            </a:r>
          </a:p>
          <a:p>
            <a:r>
              <a:rPr lang="en-US" baseline="0" dirty="0" smtClean="0"/>
              <a:t>More like Azure functions. </a:t>
            </a:r>
            <a:r>
              <a:rPr lang="en-US" baseline="0" dirty="0" err="1" smtClean="0"/>
              <a:t>Serverless</a:t>
            </a:r>
            <a:r>
              <a:rPr lang="en-US" baseline="0" dirty="0" smtClean="0"/>
              <a:t> backend. Integrates well with DB and </a:t>
            </a:r>
            <a:r>
              <a:rPr lang="en-US" baseline="0" dirty="0" err="1" smtClean="0"/>
              <a:t>FireStore</a:t>
            </a:r>
            <a:r>
              <a:rPr lang="en-US" baseline="0" dirty="0" smtClean="0"/>
              <a:t>.</a:t>
            </a:r>
          </a:p>
          <a:p>
            <a:endParaRPr lang="en-US"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EFDE9ECB-C284-2C4A-AB3A-D560CCC8E122}" type="slidenum">
              <a:rPr lang="en-US" smtClean="0"/>
              <a:t>5</a:t>
            </a:fld>
            <a:endParaRPr lang="en-US"/>
          </a:p>
        </p:txBody>
      </p:sp>
    </p:spTree>
    <p:extLst>
      <p:ext uri="{BB962C8B-B14F-4D97-AF65-F5344CB8AC3E}">
        <p14:creationId xmlns:p14="http://schemas.microsoft.com/office/powerpoint/2010/main" val="1204528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Google Analytics</a:t>
            </a:r>
          </a:p>
          <a:p>
            <a:endParaRPr lang="en-US" dirty="0" smtClean="0"/>
          </a:p>
          <a:p>
            <a:r>
              <a:rPr lang="en-US" dirty="0" smtClean="0"/>
              <a:t>User</a:t>
            </a:r>
            <a:r>
              <a:rPr lang="en-US" baseline="0" dirty="0" smtClean="0"/>
              <a:t> insights from </a:t>
            </a:r>
            <a:r>
              <a:rPr lang="en-US" baseline="0" dirty="0" err="1" smtClean="0"/>
              <a:t>acquisiton</a:t>
            </a:r>
            <a:r>
              <a:rPr lang="en-US" baseline="0" dirty="0" smtClean="0"/>
              <a:t> to usage. Works well with Invites and Dynamic Links giving you insights on how many conversions were made.</a:t>
            </a:r>
          </a:p>
          <a:p>
            <a:endParaRPr lang="en-US" baseline="0" dirty="0" smtClean="0"/>
          </a:p>
          <a:p>
            <a:r>
              <a:rPr lang="en-US" baseline="0" dirty="0" smtClean="0"/>
              <a:t>Invites</a:t>
            </a:r>
          </a:p>
          <a:p>
            <a:endParaRPr lang="en-US" baseline="0" dirty="0" smtClean="0"/>
          </a:p>
          <a:p>
            <a:r>
              <a:rPr lang="en-US" dirty="0" smtClean="0"/>
              <a:t>Out of the box</a:t>
            </a:r>
            <a:r>
              <a:rPr lang="en-US" baseline="0" dirty="0" smtClean="0"/>
              <a:t> solution for App referrals and sharing via SMS and email.</a:t>
            </a:r>
          </a:p>
          <a:p>
            <a:endParaRPr lang="en-US" baseline="0" dirty="0" smtClean="0"/>
          </a:p>
          <a:p>
            <a:r>
              <a:rPr lang="en-US" baseline="0" dirty="0" smtClean="0"/>
              <a:t>Cloud Messaging</a:t>
            </a:r>
          </a:p>
          <a:p>
            <a:endParaRPr lang="en-US" baseline="0" dirty="0" smtClean="0"/>
          </a:p>
          <a:p>
            <a:r>
              <a:rPr lang="en-US" dirty="0" smtClean="0"/>
              <a:t>Built on top</a:t>
            </a:r>
            <a:r>
              <a:rPr lang="en-US" baseline="0" dirty="0" smtClean="0"/>
              <a:t> of GCM for sending notifications to the user’s device</a:t>
            </a:r>
          </a:p>
          <a:p>
            <a:endParaRPr lang="en-US" baseline="0" dirty="0" smtClean="0"/>
          </a:p>
          <a:p>
            <a:r>
              <a:rPr lang="en-US" baseline="0" dirty="0" smtClean="0"/>
              <a:t>Predictions</a:t>
            </a:r>
          </a:p>
          <a:p>
            <a:r>
              <a:rPr lang="en-US" baseline="0" dirty="0" smtClean="0"/>
              <a:t>You can increase your revenue and retention based on Google’s machine learning. Send notifications to prevent user groups likely to uninstall the app or to reward the ones who churned in.</a:t>
            </a:r>
          </a:p>
          <a:p>
            <a:endParaRPr lang="en-US" baseline="0" dirty="0" smtClean="0"/>
          </a:p>
          <a:p>
            <a:r>
              <a:rPr lang="en-US" baseline="0" dirty="0" err="1" smtClean="0"/>
              <a:t>AdMob</a:t>
            </a:r>
            <a:endParaRPr lang="en-US" baseline="0" dirty="0" smtClean="0"/>
          </a:p>
          <a:p>
            <a:r>
              <a:rPr lang="en-US" baseline="0" dirty="0" err="1" smtClean="0"/>
              <a:t>AdMob</a:t>
            </a:r>
            <a:r>
              <a:rPr lang="en-US" baseline="0" dirty="0" smtClean="0"/>
              <a:t> increases the </a:t>
            </a:r>
            <a:r>
              <a:rPr lang="en-US" baseline="0" dirty="0" err="1" smtClean="0"/>
              <a:t>monitisation</a:t>
            </a:r>
            <a:r>
              <a:rPr lang="en-US" baseline="0" dirty="0" smtClean="0"/>
              <a:t> of your app by </a:t>
            </a:r>
            <a:r>
              <a:rPr lang="en-US" baseline="0" dirty="0" err="1" smtClean="0"/>
              <a:t>dispaying</a:t>
            </a:r>
            <a:r>
              <a:rPr lang="en-US" baseline="0" dirty="0" smtClean="0"/>
              <a:t> targeted adds in your app. You will need an </a:t>
            </a:r>
            <a:r>
              <a:rPr lang="en-US" baseline="0" dirty="0" err="1" smtClean="0"/>
              <a:t>AdMob</a:t>
            </a:r>
            <a:r>
              <a:rPr lang="en-US" baseline="0" dirty="0" smtClean="0"/>
              <a:t> account and define an </a:t>
            </a:r>
            <a:r>
              <a:rPr lang="en-US" baseline="0" dirty="0" err="1" smtClean="0"/>
              <a:t>AdMob</a:t>
            </a:r>
            <a:r>
              <a:rPr lang="en-US" baseline="0" dirty="0" smtClean="0"/>
              <a:t> Unit ID to integrate.</a:t>
            </a:r>
          </a:p>
          <a:p>
            <a:endParaRPr lang="en-US" baseline="0" dirty="0" smtClean="0"/>
          </a:p>
          <a:p>
            <a:endParaRPr lang="en-US" baseline="0" dirty="0" smtClean="0"/>
          </a:p>
          <a:p>
            <a:r>
              <a:rPr lang="en-US" baseline="0" dirty="0" smtClean="0"/>
              <a:t>Dynamic Links:</a:t>
            </a:r>
          </a:p>
          <a:p>
            <a:r>
              <a:rPr lang="en-US" baseline="0" dirty="0" smtClean="0"/>
              <a:t>Have deep links that survive the app installation. We will see this in the demo.</a:t>
            </a:r>
          </a:p>
          <a:p>
            <a:endParaRPr lang="en-US" baseline="0" dirty="0" smtClean="0"/>
          </a:p>
          <a:p>
            <a:r>
              <a:rPr lang="en-US" baseline="0" dirty="0" smtClean="0"/>
              <a:t>AdWords</a:t>
            </a:r>
          </a:p>
          <a:p>
            <a:r>
              <a:rPr lang="en-US" baseline="0" dirty="0" smtClean="0"/>
              <a:t>Drive more installations, gain insights into how your ad word investment is paying off. Run targeted ad campaigns using Google analytics for Firebase audience. An import and export data into Analytics for better reporting purposes. You need Ad Words account and link it to Firebase and must have Analytics turned ON.</a:t>
            </a:r>
          </a:p>
          <a:p>
            <a:endParaRPr lang="en-US" baseline="0" dirty="0" smtClean="0"/>
          </a:p>
          <a:p>
            <a:r>
              <a:rPr lang="en-US" baseline="0" dirty="0" smtClean="0"/>
              <a:t>Remote </a:t>
            </a:r>
            <a:r>
              <a:rPr lang="en-US" baseline="0" dirty="0" err="1" smtClean="0"/>
              <a:t>Config</a:t>
            </a:r>
            <a:endParaRPr lang="en-US" baseline="0" dirty="0" smtClean="0"/>
          </a:p>
          <a:p>
            <a:r>
              <a:rPr lang="en-US" baseline="0" dirty="0" smtClean="0"/>
              <a:t>Make changes to your app without releasing new versions e.g. Change Themes, provide </a:t>
            </a:r>
            <a:r>
              <a:rPr lang="en-US" baseline="0" dirty="0" err="1" smtClean="0"/>
              <a:t>differnet</a:t>
            </a:r>
            <a:r>
              <a:rPr lang="en-US" baseline="0" dirty="0" smtClean="0"/>
              <a:t> User metrics based on the country etc.</a:t>
            </a:r>
          </a:p>
          <a:p>
            <a:endParaRPr lang="en-US" baseline="0" dirty="0" smtClean="0"/>
          </a:p>
          <a:p>
            <a:r>
              <a:rPr lang="en-US" baseline="0" dirty="0" smtClean="0"/>
              <a:t>App Indexing</a:t>
            </a:r>
          </a:p>
          <a:p>
            <a:endParaRPr lang="en-US" baseline="0" dirty="0" smtClean="0"/>
          </a:p>
          <a:p>
            <a:r>
              <a:rPr lang="en-US" baseline="0" dirty="0" smtClean="0"/>
              <a:t>Re-engage the users with Google Search auto completion and the Search page to list your app based on the content provided in the app.</a:t>
            </a:r>
          </a:p>
          <a:p>
            <a:r>
              <a:rPr lang="en-US" baseline="0" dirty="0" smtClean="0"/>
              <a:t>James </a:t>
            </a:r>
            <a:r>
              <a:rPr lang="en-US" baseline="0" dirty="0" err="1" smtClean="0"/>
              <a:t>Montemagno</a:t>
            </a:r>
            <a:r>
              <a:rPr lang="en-US" baseline="0" dirty="0" smtClean="0"/>
              <a:t> has explained how you can achieve this in your Xamarin Android app in his blog</a:t>
            </a:r>
          </a:p>
          <a:p>
            <a:endParaRPr lang="en-US" baseline="0" dirty="0" smtClean="0"/>
          </a:p>
          <a:p>
            <a:r>
              <a:rPr lang="en-US" baseline="0" dirty="0" smtClean="0"/>
              <a:t>https://</a:t>
            </a:r>
            <a:r>
              <a:rPr lang="en-US" baseline="0" dirty="0" err="1" smtClean="0"/>
              <a:t>blog.xamarin.com</a:t>
            </a:r>
            <a:r>
              <a:rPr lang="en-US" baseline="0" dirty="0" smtClean="0"/>
              <a:t>/connect-with-your-users-with-google-search-and-app-indexing/ </a:t>
            </a:r>
          </a:p>
          <a:p>
            <a:endParaRPr lang="en-US" baseline="0" dirty="0" smtClean="0"/>
          </a:p>
          <a:p>
            <a:endParaRPr lang="en-US" baseline="0" dirty="0" smtClean="0"/>
          </a:p>
          <a:p>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EFDE9ECB-C284-2C4A-AB3A-D560CCC8E122}" type="slidenum">
              <a:rPr lang="en-US" smtClean="0"/>
              <a:t>6</a:t>
            </a:fld>
            <a:endParaRPr lang="en-US"/>
          </a:p>
        </p:txBody>
      </p:sp>
    </p:spTree>
    <p:extLst>
      <p:ext uri="{BB962C8B-B14F-4D97-AF65-F5344CB8AC3E}">
        <p14:creationId xmlns:p14="http://schemas.microsoft.com/office/powerpoint/2010/main" val="6651067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FDE9ECB-C284-2C4A-AB3A-D560CCC8E122}" type="slidenum">
              <a:rPr lang="en-US" smtClean="0"/>
              <a:t>11</a:t>
            </a:fld>
            <a:endParaRPr lang="en-US"/>
          </a:p>
        </p:txBody>
      </p:sp>
    </p:spTree>
    <p:extLst>
      <p:ext uri="{BB962C8B-B14F-4D97-AF65-F5344CB8AC3E}">
        <p14:creationId xmlns:p14="http://schemas.microsoft.com/office/powerpoint/2010/main" val="1264474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3/21/18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3/21/18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3/21/18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3/21/18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3/21/18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AAD347D-5ACD-4C99-B74B-A9C85AD731AF}" type="datetimeFigureOut">
              <a:rPr lang="en-US" smtClean="0"/>
              <a:t>3/21/18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AAD347D-5ACD-4C99-B74B-A9C85AD731AF}" type="datetimeFigureOut">
              <a:rPr lang="en-US" smtClean="0"/>
              <a:t>3/21/18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smtClean="0"/>
              <a:t>3/21/18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3/21/18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3/21/18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3/21/18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smtClean="0"/>
              <a:t>3/21/18</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3/21/18</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smtClean="0"/>
              <a:t>3/21/18</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3/21/18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3.png"/><Relationship Id="rId21" Type="http://schemas.openxmlformats.org/officeDocument/2006/relationships/image" Target="../media/image4.png"/><Relationship Id="rId22" Type="http://schemas.openxmlformats.org/officeDocument/2006/relationships/image" Target="../media/image5.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smtClean="0"/>
              <a:t>3/21/18</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850732891"/>
      </p:ext>
    </p:extLst>
  </p:cSld>
  <p:clrMap bg1="dk1" tx1="lt1" bg2="dk2" tx2="lt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 id="2147483773" r:id="rId12"/>
    <p:sldLayoutId id="2147483774" r:id="rId13"/>
    <p:sldLayoutId id="2147483775" r:id="rId14"/>
    <p:sldLayoutId id="2147483776" r:id="rId15"/>
    <p:sldLayoutId id="2147483777" r:id="rId16"/>
    <p:sldLayoutId id="2147483778"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 Id="rId3" Type="http://schemas.openxmlformats.org/officeDocument/2006/relationships/image" Target="../media/image9.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https://firebase.google.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6.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firebase.google.com/pricing/"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firebase.google.com/docs/reference/android/packages" TargetMode="External"/><Relationship Id="rId4" Type="http://schemas.openxmlformats.org/officeDocument/2006/relationships/hyperlink" Target="https://firebase.google.com/docs/reference/js/" TargetMode="External"/><Relationship Id="rId5" Type="http://schemas.openxmlformats.org/officeDocument/2006/relationships/hyperlink" Target="https://firebase.google.com/docs/reference/cpp/" TargetMode="External"/><Relationship Id="rId6" Type="http://schemas.openxmlformats.org/officeDocument/2006/relationships/hyperlink" Target="https://firebase.google.com/docs/reference/unity/" TargetMode="External"/><Relationship Id="rId7" Type="http://schemas.openxmlformats.org/officeDocument/2006/relationships/hyperlink" Target="https://firebase.google.com/docs/" TargetMode="External"/><Relationship Id="rId1" Type="http://schemas.openxmlformats.org/officeDocument/2006/relationships/slideLayout" Target="../slideLayouts/slideLayout2.xml"/><Relationship Id="rId2" Type="http://schemas.openxmlformats.org/officeDocument/2006/relationships/hyperlink" Target="https://firebase.google.com/docs/reference/io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nuget.org/packages?q=Xamarin.Firebase.iOS" TargetMode="External"/><Relationship Id="rId3" Type="http://schemas.openxmlformats.org/officeDocument/2006/relationships/hyperlink" Target="https://www.nuget.org/packages?q=Xamarin.Firebas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782501"/>
            <a:ext cx="8825658" cy="1145894"/>
          </a:xfrm>
        </p:spPr>
        <p:txBody>
          <a:bodyPr/>
          <a:lstStyle/>
          <a:p>
            <a:r>
              <a:rPr lang="en-US" dirty="0" smtClean="0"/>
              <a:t>Set Fire to Xamarin</a:t>
            </a:r>
            <a:endParaRPr lang="en-US" dirty="0"/>
          </a:p>
        </p:txBody>
      </p:sp>
      <p:sp>
        <p:nvSpPr>
          <p:cNvPr id="3" name="Subtitle 2"/>
          <p:cNvSpPr>
            <a:spLocks noGrp="1"/>
          </p:cNvSpPr>
          <p:nvPr>
            <p:ph type="subTitle" idx="1"/>
          </p:nvPr>
        </p:nvSpPr>
        <p:spPr>
          <a:xfrm>
            <a:off x="7546694" y="2967584"/>
            <a:ext cx="1944547" cy="384928"/>
          </a:xfrm>
        </p:spPr>
        <p:txBody>
          <a:bodyPr>
            <a:normAutofit lnSpcReduction="10000"/>
          </a:bodyPr>
          <a:lstStyle/>
          <a:p>
            <a:r>
              <a:rPr lang="en-US" dirty="0" smtClean="0"/>
              <a:t>with Firebase</a:t>
            </a:r>
            <a:endParaRPr lang="en-US" dirty="0"/>
          </a:p>
        </p:txBody>
      </p:sp>
      <p:sp>
        <p:nvSpPr>
          <p:cNvPr id="4" name="Subtitle 2"/>
          <p:cNvSpPr txBox="1">
            <a:spLocks/>
          </p:cNvSpPr>
          <p:nvPr/>
        </p:nvSpPr>
        <p:spPr>
          <a:xfrm>
            <a:off x="8302752" y="5476753"/>
            <a:ext cx="3190909" cy="669403"/>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000" b="0" i="0" kern="1200" cap="all">
                <a:solidFill>
                  <a:schemeClr val="bg2">
                    <a:lumMod val="40000"/>
                    <a:lumOff val="60000"/>
                  </a:schemeClr>
                </a:solidFill>
                <a:latin typeface="+mj-lt"/>
                <a:ea typeface="+mj-ea"/>
                <a:cs typeface="+mj-cs"/>
              </a:defRPr>
            </a:lvl1pPr>
            <a:lvl2pPr marL="457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9pPr>
          </a:lstStyle>
          <a:p>
            <a:pPr algn="ctr"/>
            <a:r>
              <a:rPr lang="en-US" dirty="0" smtClean="0"/>
              <a:t>VINOD SRINIVASAN</a:t>
            </a:r>
          </a:p>
          <a:p>
            <a:pPr algn="ctr"/>
            <a:r>
              <a:rPr lang="en-US" dirty="0" smtClean="0"/>
              <a:t>21</a:t>
            </a:r>
            <a:r>
              <a:rPr lang="en-US" baseline="30000" dirty="0" smtClean="0"/>
              <a:t>st</a:t>
            </a:r>
            <a:r>
              <a:rPr lang="en-US" dirty="0" smtClean="0"/>
              <a:t> March 2018</a:t>
            </a:r>
            <a:endParaRPr lang="en-US" dirty="0"/>
          </a:p>
        </p:txBody>
      </p:sp>
      <p:pic>
        <p:nvPicPr>
          <p:cNvPr id="7" name="Picture 6"/>
          <p:cNvPicPr>
            <a:picLocks noChangeAspect="1"/>
          </p:cNvPicPr>
          <p:nvPr/>
        </p:nvPicPr>
        <p:blipFill>
          <a:blip r:embed="rId2"/>
          <a:stretch>
            <a:fillRect/>
          </a:stretch>
        </p:blipFill>
        <p:spPr>
          <a:xfrm>
            <a:off x="6913300" y="2797630"/>
            <a:ext cx="624839" cy="624839"/>
          </a:xfrm>
          <a:prstGeom prst="rect">
            <a:avLst/>
          </a:prstGeom>
        </p:spPr>
      </p:pic>
    </p:spTree>
    <p:extLst>
      <p:ext uri="{BB962C8B-B14F-4D97-AF65-F5344CB8AC3E}">
        <p14:creationId xmlns:p14="http://schemas.microsoft.com/office/powerpoint/2010/main" val="75389187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16325"/>
          </a:xfrm>
        </p:spPr>
        <p:txBody>
          <a:bodyPr/>
          <a:lstStyle/>
          <a:p>
            <a:r>
              <a:rPr lang="en-US" dirty="0" smtClean="0"/>
              <a:t>Firebase Xamarin Support</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485960097"/>
              </p:ext>
            </p:extLst>
          </p:nvPr>
        </p:nvGraphicFramePr>
        <p:xfrm>
          <a:off x="1103313" y="1447075"/>
          <a:ext cx="8947149" cy="5332216"/>
        </p:xfrm>
        <a:graphic>
          <a:graphicData uri="http://schemas.openxmlformats.org/drawingml/2006/table">
            <a:tbl>
              <a:tblPr firstRow="1" bandRow="1">
                <a:tableStyleId>{5A111915-BE36-4E01-A7E5-04B1672EAD32}</a:tableStyleId>
              </a:tblPr>
              <a:tblGrid>
                <a:gridCol w="2982383"/>
                <a:gridCol w="2982383"/>
                <a:gridCol w="2982383"/>
              </a:tblGrid>
              <a:tr h="485896">
                <a:tc>
                  <a:txBody>
                    <a:bodyPr/>
                    <a:lstStyle/>
                    <a:p>
                      <a:pPr algn="ctr"/>
                      <a:r>
                        <a:rPr lang="en-US" b="0" baseline="0" dirty="0" smtClean="0">
                          <a:solidFill>
                            <a:schemeClr val="tx1"/>
                          </a:solidFill>
                        </a:rPr>
                        <a:t>Develop &amp; Test</a:t>
                      </a:r>
                      <a:endParaRPr lang="en-US" b="0" baseline="0" dirty="0">
                        <a:solidFill>
                          <a:schemeClr val="tx1"/>
                        </a:solidFill>
                      </a:endParaRPr>
                    </a:p>
                  </a:txBody>
                  <a:tcPr anchor="ctr">
                    <a:lnL w="9525" cap="rnd" cmpd="sng" algn="ctr">
                      <a:noFill/>
                      <a:prstDash val="solid"/>
                    </a:lnL>
                    <a:lnR w="12700" cap="flat" cmpd="sng" algn="ctr">
                      <a:noFill/>
                      <a:prstDash val="solid"/>
                      <a:round/>
                      <a:headEnd type="none" w="med" len="med"/>
                      <a:tailEnd type="none" w="med" len="med"/>
                    </a:lnR>
                    <a:lnT w="9525" cap="rnd" cmpd="sng" algn="ctr">
                      <a:noFill/>
                      <a:prstDash val="solid"/>
                    </a:lnT>
                    <a:lnB w="9525" cap="rnd" cmpd="sng" algn="ctr">
                      <a:noFill/>
                      <a:prstDash val="solid"/>
                    </a:lnB>
                    <a:lnTlToBr w="12700" cmpd="sng">
                      <a:noFill/>
                      <a:prstDash val="solid"/>
                    </a:lnTlToBr>
                    <a:lnBlToTr w="12700" cmpd="sng">
                      <a:noFill/>
                      <a:prstDash val="solid"/>
                    </a:lnBlToTr>
                    <a:solidFill>
                      <a:srgbClr val="B01513"/>
                    </a:solidFill>
                  </a:tcPr>
                </a:tc>
                <a:tc>
                  <a:txBody>
                    <a:bodyPr/>
                    <a:lstStyle/>
                    <a:p>
                      <a:pPr algn="ctr"/>
                      <a:r>
                        <a:rPr lang="en-US" b="0" baseline="0" dirty="0" smtClean="0">
                          <a:solidFill>
                            <a:schemeClr val="tx1"/>
                          </a:solidFill>
                        </a:rPr>
                        <a:t>Xamarin Android</a:t>
                      </a:r>
                      <a:endParaRPr lang="en-US" b="0" baseline="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rnd" cmpd="sng" algn="ctr">
                      <a:noFill/>
                      <a:prstDash val="solid"/>
                    </a:lnT>
                    <a:lnB w="9525" cap="rnd" cmpd="sng" algn="ctr">
                      <a:noFill/>
                      <a:prstDash val="solid"/>
                    </a:lnB>
                    <a:lnTlToBr w="12700" cmpd="sng">
                      <a:noFill/>
                      <a:prstDash val="solid"/>
                    </a:lnTlToBr>
                    <a:lnBlToTr w="12700" cmpd="sng">
                      <a:noFill/>
                      <a:prstDash val="solid"/>
                    </a:lnBlToTr>
                    <a:solidFill>
                      <a:srgbClr val="B01513"/>
                    </a:solidFill>
                  </a:tcPr>
                </a:tc>
                <a:tc>
                  <a:txBody>
                    <a:bodyPr/>
                    <a:lstStyle/>
                    <a:p>
                      <a:pPr algn="ctr"/>
                      <a:r>
                        <a:rPr lang="en-US" b="0" baseline="0" dirty="0" smtClean="0">
                          <a:solidFill>
                            <a:schemeClr val="tx1"/>
                          </a:solidFill>
                        </a:rPr>
                        <a:t>Xamarin iOS</a:t>
                      </a:r>
                      <a:endParaRPr lang="en-US" b="0" baseline="0" dirty="0">
                        <a:solidFill>
                          <a:schemeClr val="tx1"/>
                        </a:solidFill>
                      </a:endParaRPr>
                    </a:p>
                  </a:txBody>
                  <a:tcPr anchor="ctr">
                    <a:lnL w="12700" cap="flat" cmpd="sng" algn="ctr">
                      <a:noFill/>
                      <a:prstDash val="solid"/>
                      <a:round/>
                      <a:headEnd type="none" w="med" len="med"/>
                      <a:tailEnd type="none" w="med" len="med"/>
                    </a:lnL>
                    <a:solidFill>
                      <a:srgbClr val="B01513"/>
                    </a:solidFill>
                  </a:tcPr>
                </a:tc>
              </a:tr>
              <a:tr h="370840">
                <a:tc>
                  <a:txBody>
                    <a:bodyPr/>
                    <a:lstStyle/>
                    <a:p>
                      <a:r>
                        <a:rPr lang="en-US" dirty="0" smtClean="0"/>
                        <a:t>Realtime</a:t>
                      </a:r>
                      <a:r>
                        <a:rPr lang="en-US" baseline="0" dirty="0" smtClean="0"/>
                        <a:t> Database</a:t>
                      </a:r>
                      <a:endParaRPr lang="en-US" dirty="0"/>
                    </a:p>
                  </a:txBody>
                  <a:tcPr>
                    <a:lnR w="12700" cap="flat" cmpd="sng" algn="ctr">
                      <a:solidFill>
                        <a:schemeClr val="tx1"/>
                      </a:solidFill>
                      <a:prstDash val="solid"/>
                      <a:round/>
                      <a:headEnd type="none" w="med" len="med"/>
                      <a:tailEnd type="none" w="med" len="med"/>
                    </a:lnR>
                    <a:lnT w="9525" cap="rnd" cmpd="sng" algn="ctr">
                      <a:noFill/>
                      <a:prstDash val="solid"/>
                    </a:lnT>
                    <a:lnB w="12700" cap="flat" cmpd="sng" algn="ctr">
                      <a:solidFill>
                        <a:schemeClr val="tx1"/>
                      </a:solidFill>
                      <a:prstDash val="solid"/>
                      <a:round/>
                      <a:headEnd type="none" w="med" len="med"/>
                      <a:tailEnd type="none" w="med" len="med"/>
                    </a:lnB>
                  </a:tcPr>
                </a:tc>
                <a:tc>
                  <a:txBody>
                    <a:bodyPr/>
                    <a:lstStyle/>
                    <a:p>
                      <a:pPr algn="ct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rnd" cmpd="sng" algn="ctr">
                      <a:noFill/>
                      <a:prstDash val="solid"/>
                    </a:lnT>
                    <a:lnB w="12700" cap="flat" cmpd="sng" algn="ctr">
                      <a:solidFill>
                        <a:schemeClr val="tx1"/>
                      </a:solidFill>
                      <a:prstDash val="solid"/>
                      <a:round/>
                      <a:headEnd type="none" w="med" len="med"/>
                      <a:tailEnd type="none" w="med" len="med"/>
                    </a:lnB>
                  </a:tcPr>
                </a:tc>
                <a:tc>
                  <a:txBody>
                    <a:bodyPr/>
                    <a:lstStyle/>
                    <a:p>
                      <a:pPr algn="ctr"/>
                      <a:endParaRPr lang="en-US" dirty="0"/>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r>
              <a:tr h="370840">
                <a:tc>
                  <a:txBody>
                    <a:bodyPr/>
                    <a:lstStyle/>
                    <a:p>
                      <a:r>
                        <a:rPr lang="en-US" dirty="0" err="1" smtClean="0"/>
                        <a:t>Auth</a:t>
                      </a:r>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Crash</a:t>
                      </a:r>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1" i="0" dirty="0" smtClean="0">
                          <a:latin typeface="Arial" charset="0"/>
                          <a:ea typeface="Arial" charset="0"/>
                          <a:cs typeface="Arial" charset="0"/>
                        </a:rPr>
                        <a:t>?</a:t>
                      </a:r>
                      <a:endParaRPr lang="en-US" b="1" i="0" dirty="0">
                        <a:latin typeface="Arial" charset="0"/>
                        <a:ea typeface="Arial" charset="0"/>
                        <a:cs typeface="Arial"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Storage</a:t>
                      </a:r>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err="1" smtClean="0"/>
                        <a:t>FireStore</a:t>
                      </a:r>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1" i="0" dirty="0" smtClean="0">
                          <a:latin typeface="Arial" charset="0"/>
                          <a:ea typeface="Arial" charset="0"/>
                          <a:cs typeface="Arial" charset="0"/>
                        </a:rPr>
                        <a:t>?</a:t>
                      </a:r>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Performance</a:t>
                      </a:r>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rnd" cmpd="sng" algn="ctr">
                      <a:noFill/>
                      <a:prstDash val="solid"/>
                    </a:lnB>
                  </a:tcPr>
                </a:tc>
                <a:tc>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r>
              <a:tr h="370840">
                <a:tc>
                  <a:txBody>
                    <a:bodyPr/>
                    <a:lstStyle/>
                    <a:p>
                      <a:pPr algn="ctr"/>
                      <a:r>
                        <a:rPr lang="en-US" b="0" baseline="0" dirty="0" smtClean="0">
                          <a:solidFill>
                            <a:schemeClr val="tx1"/>
                          </a:solidFill>
                        </a:rPr>
                        <a:t>Grow &amp; Earn</a:t>
                      </a:r>
                      <a:endParaRPr lang="en-US" b="0" baseline="0" dirty="0">
                        <a:solidFill>
                          <a:schemeClr val="tx1"/>
                        </a:solidFill>
                      </a:endParaRPr>
                    </a:p>
                  </a:txBody>
                  <a:tcPr>
                    <a:lnR w="12700" cap="flat" cmpd="sng" algn="ctr">
                      <a:noFill/>
                      <a:prstDash val="solid"/>
                      <a:round/>
                      <a:headEnd type="none" w="med" len="med"/>
                      <a:tailEnd type="none" w="med" len="med"/>
                    </a:lnR>
                    <a:solidFill>
                      <a:srgbClr val="B01513"/>
                    </a:solidFill>
                  </a:tcPr>
                </a:tc>
                <a:tc>
                  <a:txBody>
                    <a:bodyPr/>
                    <a:lstStyle/>
                    <a:p>
                      <a:pPr algn="ctr"/>
                      <a:r>
                        <a:rPr lang="en-US" b="0" baseline="0" dirty="0" smtClean="0">
                          <a:solidFill>
                            <a:schemeClr val="tx1"/>
                          </a:solidFill>
                        </a:rPr>
                        <a:t>Xamarin Android</a:t>
                      </a:r>
                      <a:endParaRPr lang="en-US" b="0" baseline="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rnd" cmpd="sng" algn="ctr">
                      <a:noFill/>
                      <a:prstDash val="solid"/>
                    </a:lnT>
                    <a:lnB w="9525" cap="rnd" cmpd="sng" algn="ctr">
                      <a:noFill/>
                      <a:prstDash val="solid"/>
                    </a:lnB>
                    <a:lnTlToBr w="12700" cmpd="sng">
                      <a:noFill/>
                      <a:prstDash val="solid"/>
                    </a:lnTlToBr>
                    <a:lnBlToTr w="12700" cmpd="sng">
                      <a:noFill/>
                      <a:prstDash val="solid"/>
                    </a:lnBlToTr>
                    <a:solidFill>
                      <a:srgbClr val="B01513"/>
                    </a:solidFill>
                  </a:tcPr>
                </a:tc>
                <a:tc>
                  <a:txBody>
                    <a:bodyPr/>
                    <a:lstStyle/>
                    <a:p>
                      <a:pPr algn="ctr"/>
                      <a:r>
                        <a:rPr lang="en-US" b="0" baseline="0" dirty="0" smtClean="0">
                          <a:solidFill>
                            <a:schemeClr val="tx1"/>
                          </a:solidFill>
                        </a:rPr>
                        <a:t>Xamarin iOS</a:t>
                      </a:r>
                      <a:endParaRPr lang="en-US" b="0" baseline="0" dirty="0">
                        <a:solidFill>
                          <a:schemeClr val="tx1"/>
                        </a:solidFill>
                      </a:endParaRPr>
                    </a:p>
                  </a:txBody>
                  <a:tcPr>
                    <a:lnL w="12700" cap="flat" cmpd="sng" algn="ctr">
                      <a:noFill/>
                      <a:prstDash val="solid"/>
                      <a:round/>
                      <a:headEnd type="none" w="med" len="med"/>
                      <a:tailEnd type="none" w="med" len="med"/>
                    </a:lnL>
                    <a:solidFill>
                      <a:srgbClr val="B01513"/>
                    </a:solidFill>
                  </a:tcPr>
                </a:tc>
              </a:tr>
              <a:tr h="370840">
                <a:tc>
                  <a:txBody>
                    <a:bodyPr/>
                    <a:lstStyle/>
                    <a:p>
                      <a:r>
                        <a:rPr lang="en-US" dirty="0" smtClean="0"/>
                        <a:t>Analytics</a:t>
                      </a:r>
                      <a:endParaRPr lang="en-US" dirty="0"/>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rnd" cmpd="sng" algn="ctr">
                      <a:noFill/>
                      <a:prstDash val="soli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r>
              <a:tr h="370840">
                <a:tc>
                  <a:txBody>
                    <a:bodyPr/>
                    <a:lstStyle/>
                    <a:p>
                      <a:r>
                        <a:rPr lang="en-US" dirty="0" smtClean="0"/>
                        <a:t>Invites</a:t>
                      </a:r>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Cloud</a:t>
                      </a:r>
                      <a:r>
                        <a:rPr lang="en-US" baseline="0" dirty="0" smtClean="0"/>
                        <a:t> Messaging</a:t>
                      </a:r>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Dynamic</a:t>
                      </a:r>
                      <a:r>
                        <a:rPr lang="en-US" baseline="0" dirty="0" smtClean="0"/>
                        <a:t> Links</a:t>
                      </a:r>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Remote Config</a:t>
                      </a:r>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App Indexing</a:t>
                      </a:r>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r>
            </a:tbl>
          </a:graphicData>
        </a:graphic>
      </p:graphicFrame>
      <p:cxnSp>
        <p:nvCxnSpPr>
          <p:cNvPr id="4" name="Straight Connector 3"/>
          <p:cNvCxnSpPr/>
          <p:nvPr/>
        </p:nvCxnSpPr>
        <p:spPr>
          <a:xfrm flipV="1">
            <a:off x="13559" y="133574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noChangeAspect="1"/>
          </p:cNvPicPr>
          <p:nvPr/>
        </p:nvPicPr>
        <p:blipFill>
          <a:blip r:embed="rId2"/>
          <a:stretch>
            <a:fillRect/>
          </a:stretch>
        </p:blipFill>
        <p:spPr>
          <a:xfrm>
            <a:off x="5368972" y="1990824"/>
            <a:ext cx="265250" cy="265250"/>
          </a:xfrm>
          <a:prstGeom prst="rect">
            <a:avLst/>
          </a:prstGeom>
        </p:spPr>
      </p:pic>
      <p:pic>
        <p:nvPicPr>
          <p:cNvPr id="8" name="Picture 7"/>
          <p:cNvPicPr>
            <a:picLocks noChangeAspect="1"/>
          </p:cNvPicPr>
          <p:nvPr/>
        </p:nvPicPr>
        <p:blipFill>
          <a:blip r:embed="rId2"/>
          <a:stretch>
            <a:fillRect/>
          </a:stretch>
        </p:blipFill>
        <p:spPr>
          <a:xfrm>
            <a:off x="8417692" y="1979271"/>
            <a:ext cx="265250" cy="265250"/>
          </a:xfrm>
          <a:prstGeom prst="rect">
            <a:avLst/>
          </a:prstGeom>
        </p:spPr>
      </p:pic>
      <p:pic>
        <p:nvPicPr>
          <p:cNvPr id="9" name="Picture 8"/>
          <p:cNvPicPr>
            <a:picLocks noChangeAspect="1"/>
          </p:cNvPicPr>
          <p:nvPr/>
        </p:nvPicPr>
        <p:blipFill>
          <a:blip r:embed="rId2"/>
          <a:stretch>
            <a:fillRect/>
          </a:stretch>
        </p:blipFill>
        <p:spPr>
          <a:xfrm>
            <a:off x="5348472" y="2366516"/>
            <a:ext cx="265250" cy="265250"/>
          </a:xfrm>
          <a:prstGeom prst="rect">
            <a:avLst/>
          </a:prstGeom>
        </p:spPr>
      </p:pic>
      <p:pic>
        <p:nvPicPr>
          <p:cNvPr id="11" name="Picture 10"/>
          <p:cNvPicPr>
            <a:picLocks noChangeAspect="1"/>
          </p:cNvPicPr>
          <p:nvPr/>
        </p:nvPicPr>
        <p:blipFill>
          <a:blip r:embed="rId3"/>
          <a:stretch>
            <a:fillRect/>
          </a:stretch>
        </p:blipFill>
        <p:spPr>
          <a:xfrm>
            <a:off x="5367522" y="2720292"/>
            <a:ext cx="266700" cy="266700"/>
          </a:xfrm>
          <a:prstGeom prst="rect">
            <a:avLst/>
          </a:prstGeom>
        </p:spPr>
      </p:pic>
      <p:pic>
        <p:nvPicPr>
          <p:cNvPr id="12" name="Picture 11"/>
          <p:cNvPicPr>
            <a:picLocks noChangeAspect="1"/>
          </p:cNvPicPr>
          <p:nvPr/>
        </p:nvPicPr>
        <p:blipFill>
          <a:blip r:embed="rId2"/>
          <a:stretch>
            <a:fillRect/>
          </a:stretch>
        </p:blipFill>
        <p:spPr>
          <a:xfrm>
            <a:off x="8426618" y="2362743"/>
            <a:ext cx="265250" cy="265250"/>
          </a:xfrm>
          <a:prstGeom prst="rect">
            <a:avLst/>
          </a:prstGeom>
        </p:spPr>
      </p:pic>
      <p:pic>
        <p:nvPicPr>
          <p:cNvPr id="14" name="Picture 13"/>
          <p:cNvPicPr>
            <a:picLocks noChangeAspect="1"/>
          </p:cNvPicPr>
          <p:nvPr/>
        </p:nvPicPr>
        <p:blipFill>
          <a:blip r:embed="rId2"/>
          <a:stretch>
            <a:fillRect/>
          </a:stretch>
        </p:blipFill>
        <p:spPr>
          <a:xfrm>
            <a:off x="5368972" y="3107537"/>
            <a:ext cx="265250" cy="265250"/>
          </a:xfrm>
          <a:prstGeom prst="rect">
            <a:avLst/>
          </a:prstGeom>
        </p:spPr>
      </p:pic>
      <p:pic>
        <p:nvPicPr>
          <p:cNvPr id="15" name="Picture 14"/>
          <p:cNvPicPr>
            <a:picLocks noChangeAspect="1"/>
          </p:cNvPicPr>
          <p:nvPr/>
        </p:nvPicPr>
        <p:blipFill>
          <a:blip r:embed="rId2"/>
          <a:stretch>
            <a:fillRect/>
          </a:stretch>
        </p:blipFill>
        <p:spPr>
          <a:xfrm>
            <a:off x="8417692" y="3143574"/>
            <a:ext cx="265250" cy="265250"/>
          </a:xfrm>
          <a:prstGeom prst="rect">
            <a:avLst/>
          </a:prstGeom>
        </p:spPr>
      </p:pic>
      <p:pic>
        <p:nvPicPr>
          <p:cNvPr id="16" name="Picture 15"/>
          <p:cNvPicPr>
            <a:picLocks noChangeAspect="1"/>
          </p:cNvPicPr>
          <p:nvPr/>
        </p:nvPicPr>
        <p:blipFill>
          <a:blip r:embed="rId2"/>
          <a:stretch>
            <a:fillRect/>
          </a:stretch>
        </p:blipFill>
        <p:spPr>
          <a:xfrm>
            <a:off x="5368972" y="3462763"/>
            <a:ext cx="265250" cy="265250"/>
          </a:xfrm>
          <a:prstGeom prst="rect">
            <a:avLst/>
          </a:prstGeom>
        </p:spPr>
      </p:pic>
      <p:pic>
        <p:nvPicPr>
          <p:cNvPr id="18" name="Picture 17"/>
          <p:cNvPicPr>
            <a:picLocks noChangeAspect="1"/>
          </p:cNvPicPr>
          <p:nvPr/>
        </p:nvPicPr>
        <p:blipFill>
          <a:blip r:embed="rId2"/>
          <a:stretch>
            <a:fillRect/>
          </a:stretch>
        </p:blipFill>
        <p:spPr>
          <a:xfrm>
            <a:off x="5368972" y="3891093"/>
            <a:ext cx="265250" cy="265250"/>
          </a:xfrm>
          <a:prstGeom prst="rect">
            <a:avLst/>
          </a:prstGeom>
        </p:spPr>
      </p:pic>
      <p:pic>
        <p:nvPicPr>
          <p:cNvPr id="19" name="Picture 18"/>
          <p:cNvPicPr>
            <a:picLocks noChangeAspect="1"/>
          </p:cNvPicPr>
          <p:nvPr/>
        </p:nvPicPr>
        <p:blipFill>
          <a:blip r:embed="rId2"/>
          <a:stretch>
            <a:fillRect/>
          </a:stretch>
        </p:blipFill>
        <p:spPr>
          <a:xfrm>
            <a:off x="8429515" y="3879501"/>
            <a:ext cx="265250" cy="265250"/>
          </a:xfrm>
          <a:prstGeom prst="rect">
            <a:avLst/>
          </a:prstGeom>
        </p:spPr>
      </p:pic>
      <p:pic>
        <p:nvPicPr>
          <p:cNvPr id="20" name="Picture 19"/>
          <p:cNvPicPr>
            <a:picLocks noChangeAspect="1"/>
          </p:cNvPicPr>
          <p:nvPr/>
        </p:nvPicPr>
        <p:blipFill>
          <a:blip r:embed="rId2"/>
          <a:stretch>
            <a:fillRect/>
          </a:stretch>
        </p:blipFill>
        <p:spPr>
          <a:xfrm>
            <a:off x="5348472" y="4565485"/>
            <a:ext cx="265250" cy="265250"/>
          </a:xfrm>
          <a:prstGeom prst="rect">
            <a:avLst/>
          </a:prstGeom>
        </p:spPr>
      </p:pic>
      <p:pic>
        <p:nvPicPr>
          <p:cNvPr id="21" name="Picture 20"/>
          <p:cNvPicPr>
            <a:picLocks noChangeAspect="1"/>
          </p:cNvPicPr>
          <p:nvPr/>
        </p:nvPicPr>
        <p:blipFill>
          <a:blip r:embed="rId2"/>
          <a:stretch>
            <a:fillRect/>
          </a:stretch>
        </p:blipFill>
        <p:spPr>
          <a:xfrm>
            <a:off x="5345823" y="4941223"/>
            <a:ext cx="265250" cy="265250"/>
          </a:xfrm>
          <a:prstGeom prst="rect">
            <a:avLst/>
          </a:prstGeom>
        </p:spPr>
      </p:pic>
      <p:pic>
        <p:nvPicPr>
          <p:cNvPr id="22" name="Picture 21"/>
          <p:cNvPicPr>
            <a:picLocks noChangeAspect="1"/>
          </p:cNvPicPr>
          <p:nvPr/>
        </p:nvPicPr>
        <p:blipFill>
          <a:blip r:embed="rId2"/>
          <a:stretch>
            <a:fillRect/>
          </a:stretch>
        </p:blipFill>
        <p:spPr>
          <a:xfrm>
            <a:off x="5325323" y="5316915"/>
            <a:ext cx="265250" cy="265250"/>
          </a:xfrm>
          <a:prstGeom prst="rect">
            <a:avLst/>
          </a:prstGeom>
        </p:spPr>
      </p:pic>
      <p:pic>
        <p:nvPicPr>
          <p:cNvPr id="23" name="Picture 22"/>
          <p:cNvPicPr>
            <a:picLocks noChangeAspect="1"/>
          </p:cNvPicPr>
          <p:nvPr/>
        </p:nvPicPr>
        <p:blipFill>
          <a:blip r:embed="rId3"/>
          <a:stretch>
            <a:fillRect/>
          </a:stretch>
        </p:blipFill>
        <p:spPr>
          <a:xfrm>
            <a:off x="5344373" y="5670691"/>
            <a:ext cx="266700" cy="266700"/>
          </a:xfrm>
          <a:prstGeom prst="rect">
            <a:avLst/>
          </a:prstGeom>
        </p:spPr>
      </p:pic>
      <p:pic>
        <p:nvPicPr>
          <p:cNvPr id="24" name="Picture 23"/>
          <p:cNvPicPr>
            <a:picLocks noChangeAspect="1"/>
          </p:cNvPicPr>
          <p:nvPr/>
        </p:nvPicPr>
        <p:blipFill>
          <a:blip r:embed="rId2"/>
          <a:stretch>
            <a:fillRect/>
          </a:stretch>
        </p:blipFill>
        <p:spPr>
          <a:xfrm>
            <a:off x="5345823" y="6057936"/>
            <a:ext cx="265250" cy="265250"/>
          </a:xfrm>
          <a:prstGeom prst="rect">
            <a:avLst/>
          </a:prstGeom>
        </p:spPr>
      </p:pic>
      <p:pic>
        <p:nvPicPr>
          <p:cNvPr id="25" name="Picture 24"/>
          <p:cNvPicPr>
            <a:picLocks noChangeAspect="1"/>
          </p:cNvPicPr>
          <p:nvPr/>
        </p:nvPicPr>
        <p:blipFill>
          <a:blip r:embed="rId2"/>
          <a:stretch>
            <a:fillRect/>
          </a:stretch>
        </p:blipFill>
        <p:spPr>
          <a:xfrm>
            <a:off x="5345823" y="6413162"/>
            <a:ext cx="265250" cy="265250"/>
          </a:xfrm>
          <a:prstGeom prst="rect">
            <a:avLst/>
          </a:prstGeom>
        </p:spPr>
      </p:pic>
      <p:pic>
        <p:nvPicPr>
          <p:cNvPr id="26" name="Picture 25"/>
          <p:cNvPicPr>
            <a:picLocks noChangeAspect="1"/>
          </p:cNvPicPr>
          <p:nvPr/>
        </p:nvPicPr>
        <p:blipFill>
          <a:blip r:embed="rId2"/>
          <a:stretch>
            <a:fillRect/>
          </a:stretch>
        </p:blipFill>
        <p:spPr>
          <a:xfrm>
            <a:off x="8426618" y="4578943"/>
            <a:ext cx="265250" cy="265250"/>
          </a:xfrm>
          <a:prstGeom prst="rect">
            <a:avLst/>
          </a:prstGeom>
        </p:spPr>
      </p:pic>
      <p:pic>
        <p:nvPicPr>
          <p:cNvPr id="27" name="Picture 26"/>
          <p:cNvPicPr>
            <a:picLocks noChangeAspect="1"/>
          </p:cNvPicPr>
          <p:nvPr/>
        </p:nvPicPr>
        <p:blipFill>
          <a:blip r:embed="rId2"/>
          <a:stretch>
            <a:fillRect/>
          </a:stretch>
        </p:blipFill>
        <p:spPr>
          <a:xfrm>
            <a:off x="8406118" y="4954635"/>
            <a:ext cx="265250" cy="265250"/>
          </a:xfrm>
          <a:prstGeom prst="rect">
            <a:avLst/>
          </a:prstGeom>
        </p:spPr>
      </p:pic>
      <p:pic>
        <p:nvPicPr>
          <p:cNvPr id="28" name="Picture 27"/>
          <p:cNvPicPr>
            <a:picLocks noChangeAspect="1"/>
          </p:cNvPicPr>
          <p:nvPr/>
        </p:nvPicPr>
        <p:blipFill>
          <a:blip r:embed="rId3"/>
          <a:stretch>
            <a:fillRect/>
          </a:stretch>
        </p:blipFill>
        <p:spPr>
          <a:xfrm>
            <a:off x="8425168" y="5308411"/>
            <a:ext cx="266700" cy="266700"/>
          </a:xfrm>
          <a:prstGeom prst="rect">
            <a:avLst/>
          </a:prstGeom>
        </p:spPr>
      </p:pic>
      <p:pic>
        <p:nvPicPr>
          <p:cNvPr id="29" name="Picture 28"/>
          <p:cNvPicPr>
            <a:picLocks noChangeAspect="1"/>
          </p:cNvPicPr>
          <p:nvPr/>
        </p:nvPicPr>
        <p:blipFill>
          <a:blip r:embed="rId2"/>
          <a:stretch>
            <a:fillRect/>
          </a:stretch>
        </p:blipFill>
        <p:spPr>
          <a:xfrm>
            <a:off x="8426618" y="5695656"/>
            <a:ext cx="265250" cy="265250"/>
          </a:xfrm>
          <a:prstGeom prst="rect">
            <a:avLst/>
          </a:prstGeom>
        </p:spPr>
      </p:pic>
      <p:pic>
        <p:nvPicPr>
          <p:cNvPr id="30" name="Picture 29"/>
          <p:cNvPicPr>
            <a:picLocks noChangeAspect="1"/>
          </p:cNvPicPr>
          <p:nvPr/>
        </p:nvPicPr>
        <p:blipFill>
          <a:blip r:embed="rId2"/>
          <a:stretch>
            <a:fillRect/>
          </a:stretch>
        </p:blipFill>
        <p:spPr>
          <a:xfrm>
            <a:off x="8426618" y="6050882"/>
            <a:ext cx="265250" cy="265250"/>
          </a:xfrm>
          <a:prstGeom prst="rect">
            <a:avLst/>
          </a:prstGeom>
        </p:spPr>
      </p:pic>
      <p:pic>
        <p:nvPicPr>
          <p:cNvPr id="31" name="Picture 30"/>
          <p:cNvPicPr>
            <a:picLocks noChangeAspect="1"/>
          </p:cNvPicPr>
          <p:nvPr/>
        </p:nvPicPr>
        <p:blipFill>
          <a:blip r:embed="rId2"/>
          <a:stretch>
            <a:fillRect/>
          </a:stretch>
        </p:blipFill>
        <p:spPr>
          <a:xfrm>
            <a:off x="8426618" y="6413154"/>
            <a:ext cx="265250" cy="265250"/>
          </a:xfrm>
          <a:prstGeom prst="rect">
            <a:avLst/>
          </a:prstGeom>
        </p:spPr>
      </p:pic>
    </p:spTree>
    <p:extLst>
      <p:ext uri="{BB962C8B-B14F-4D97-AF65-F5344CB8AC3E}">
        <p14:creationId xmlns:p14="http://schemas.microsoft.com/office/powerpoint/2010/main" val="15040382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646111" y="452718"/>
            <a:ext cx="9404723" cy="721658"/>
          </a:xfrm>
        </p:spPr>
        <p:txBody>
          <a:bodyPr/>
          <a:lstStyle/>
          <a:p>
            <a:r>
              <a:rPr lang="en-US" dirty="0" smtClean="0"/>
              <a:t>DEEP DIVE</a:t>
            </a:r>
            <a:endParaRPr lang="en-US" dirty="0"/>
          </a:p>
        </p:txBody>
      </p:sp>
      <p:cxnSp>
        <p:nvCxnSpPr>
          <p:cNvPr id="6" name="Straight Connector 5"/>
          <p:cNvCxnSpPr/>
          <p:nvPr/>
        </p:nvCxnSpPr>
        <p:spPr>
          <a:xfrm flipV="1">
            <a:off x="13559" y="133574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46111" y="4369595"/>
            <a:ext cx="2791149" cy="523220"/>
          </a:xfrm>
          <a:prstGeom prst="rect">
            <a:avLst/>
          </a:prstGeom>
          <a:noFill/>
        </p:spPr>
        <p:txBody>
          <a:bodyPr wrap="none" rtlCol="0">
            <a:spAutoFit/>
          </a:bodyPr>
          <a:lstStyle/>
          <a:p>
            <a:r>
              <a:rPr lang="en-US" sz="2800" dirty="0" smtClean="0"/>
              <a:t>Develop &amp; Test</a:t>
            </a:r>
            <a:endParaRPr lang="en-US" sz="2800" dirty="0"/>
          </a:p>
        </p:txBody>
      </p:sp>
      <p:sp>
        <p:nvSpPr>
          <p:cNvPr id="10" name="TextBox 9"/>
          <p:cNvSpPr txBox="1"/>
          <p:nvPr/>
        </p:nvSpPr>
        <p:spPr>
          <a:xfrm>
            <a:off x="646111" y="5061448"/>
            <a:ext cx="10766527" cy="1415772"/>
          </a:xfrm>
          <a:prstGeom prst="rect">
            <a:avLst/>
          </a:prstGeom>
          <a:noFill/>
        </p:spPr>
        <p:txBody>
          <a:bodyPr wrap="square" rtlCol="0">
            <a:spAutoFit/>
          </a:bodyPr>
          <a:lstStyle/>
          <a:p>
            <a:pPr lvl="1"/>
            <a:r>
              <a:rPr lang="en-US" sz="2200" dirty="0" smtClean="0"/>
              <a:t>Firebase Authentication</a:t>
            </a:r>
          </a:p>
          <a:p>
            <a:pPr lvl="1"/>
            <a:endParaRPr lang="en-US" sz="2000" dirty="0"/>
          </a:p>
          <a:p>
            <a:pPr lvl="1"/>
            <a:r>
              <a:rPr lang="en-US" sz="2000" dirty="0" smtClean="0"/>
              <a:t>	</a:t>
            </a:r>
            <a:r>
              <a:rPr lang="en-US" sz="2200" dirty="0" smtClean="0"/>
              <a:t>Fabulous, Rave, </a:t>
            </a:r>
            <a:r>
              <a:rPr lang="en-US" sz="2200" dirty="0" err="1" smtClean="0"/>
              <a:t>reebee</a:t>
            </a:r>
            <a:r>
              <a:rPr lang="en-US" sz="2200" dirty="0" smtClean="0"/>
              <a:t>, </a:t>
            </a:r>
            <a:r>
              <a:rPr lang="en-US" sz="2200" dirty="0" err="1" smtClean="0"/>
              <a:t>Kwaver</a:t>
            </a:r>
            <a:r>
              <a:rPr lang="en-US" sz="2200" dirty="0" smtClean="0"/>
              <a:t> Music are some of the real-world solutions which integrated with Firebase Authentication little dev effort. </a:t>
            </a:r>
            <a:endParaRPr lang="en-US" sz="2200" dirty="0"/>
          </a:p>
        </p:txBody>
      </p:sp>
      <p:sp>
        <p:nvSpPr>
          <p:cNvPr id="11" name="TextBox 10"/>
          <p:cNvSpPr txBox="1"/>
          <p:nvPr/>
        </p:nvSpPr>
        <p:spPr>
          <a:xfrm>
            <a:off x="646111" y="1773174"/>
            <a:ext cx="2374368" cy="523220"/>
          </a:xfrm>
          <a:prstGeom prst="rect">
            <a:avLst/>
          </a:prstGeom>
          <a:noFill/>
        </p:spPr>
        <p:txBody>
          <a:bodyPr wrap="none" rtlCol="0">
            <a:spAutoFit/>
          </a:bodyPr>
          <a:lstStyle/>
          <a:p>
            <a:r>
              <a:rPr lang="en-US" sz="2800" dirty="0" smtClean="0"/>
              <a:t>Grow &amp; Earn</a:t>
            </a:r>
            <a:endParaRPr lang="en-US" sz="2800" dirty="0"/>
          </a:p>
        </p:txBody>
      </p:sp>
      <p:sp>
        <p:nvSpPr>
          <p:cNvPr id="12" name="TextBox 11"/>
          <p:cNvSpPr txBox="1"/>
          <p:nvPr/>
        </p:nvSpPr>
        <p:spPr>
          <a:xfrm>
            <a:off x="1076445" y="2603927"/>
            <a:ext cx="10908756" cy="1415772"/>
          </a:xfrm>
          <a:prstGeom prst="rect">
            <a:avLst/>
          </a:prstGeom>
          <a:noFill/>
        </p:spPr>
        <p:txBody>
          <a:bodyPr wrap="none" rtlCol="0">
            <a:spAutoFit/>
          </a:bodyPr>
          <a:lstStyle/>
          <a:p>
            <a:r>
              <a:rPr lang="en-US" sz="2200" dirty="0" smtClean="0"/>
              <a:t>Dynamic Links</a:t>
            </a:r>
          </a:p>
          <a:p>
            <a:endParaRPr lang="en-US" sz="2000" dirty="0"/>
          </a:p>
          <a:p>
            <a:r>
              <a:rPr lang="en-US" sz="2000" dirty="0" smtClean="0"/>
              <a:t>	</a:t>
            </a:r>
            <a:r>
              <a:rPr lang="en-US" sz="2200" dirty="0" smtClean="0"/>
              <a:t>Convert Web and Desktop users into your App users without losing end-user</a:t>
            </a:r>
          </a:p>
          <a:p>
            <a:r>
              <a:rPr lang="en-US" sz="2200" dirty="0" smtClean="0"/>
              <a:t>Engagement.</a:t>
            </a:r>
            <a:endParaRPr lang="en-US" sz="2200" dirty="0"/>
          </a:p>
        </p:txBody>
      </p:sp>
    </p:spTree>
    <p:extLst>
      <p:ext uri="{BB962C8B-B14F-4D97-AF65-F5344CB8AC3E}">
        <p14:creationId xmlns:p14="http://schemas.microsoft.com/office/powerpoint/2010/main" val="704030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16325"/>
          </a:xfrm>
        </p:spPr>
        <p:txBody>
          <a:bodyPr/>
          <a:lstStyle/>
          <a:p>
            <a:r>
              <a:rPr lang="en-US" dirty="0" smtClean="0"/>
              <a:t>Firebase Authentication</a:t>
            </a:r>
            <a:endParaRPr lang="en-US" dirty="0"/>
          </a:p>
        </p:txBody>
      </p:sp>
      <p:sp>
        <p:nvSpPr>
          <p:cNvPr id="3" name="Content Placeholder 2"/>
          <p:cNvSpPr>
            <a:spLocks noGrp="1"/>
          </p:cNvSpPr>
          <p:nvPr>
            <p:ph idx="1"/>
          </p:nvPr>
        </p:nvSpPr>
        <p:spPr>
          <a:xfrm>
            <a:off x="1103312" y="1412112"/>
            <a:ext cx="8946541" cy="4836288"/>
          </a:xfrm>
        </p:spPr>
        <p:txBody>
          <a:bodyPr>
            <a:normAutofit fontScale="92500" lnSpcReduction="10000"/>
          </a:bodyPr>
          <a:lstStyle/>
          <a:p>
            <a:pPr marL="0" indent="0">
              <a:buNone/>
            </a:pPr>
            <a:r>
              <a:rPr lang="en-US" sz="2200" dirty="0" smtClean="0"/>
              <a:t>Supports industry standards like OAuth 2 and Open ID Connect</a:t>
            </a:r>
            <a:endParaRPr lang="en-US" dirty="0" smtClean="0"/>
          </a:p>
          <a:p>
            <a:pPr marL="0" indent="0">
              <a:lnSpc>
                <a:spcPct val="200000"/>
              </a:lnSpc>
              <a:buNone/>
            </a:pPr>
            <a:r>
              <a:rPr lang="en-US" sz="3000" dirty="0" smtClean="0"/>
              <a:t>Methods of Authentication</a:t>
            </a:r>
          </a:p>
          <a:p>
            <a:pPr marL="857250" lvl="1" indent="-457200">
              <a:buFont typeface="+mj-lt"/>
              <a:buAutoNum type="arabicPeriod"/>
            </a:pPr>
            <a:r>
              <a:rPr lang="en-US" sz="2400" dirty="0" smtClean="0"/>
              <a:t>Conventional Email + Password Authentication</a:t>
            </a:r>
          </a:p>
          <a:p>
            <a:pPr marL="857250" lvl="1" indent="-457200">
              <a:buFont typeface="+mj-lt"/>
              <a:buAutoNum type="arabicPeriod"/>
            </a:pPr>
            <a:r>
              <a:rPr lang="en-US" sz="2400" dirty="0" smtClean="0"/>
              <a:t>Federated Identity using one or all of 	</a:t>
            </a:r>
          </a:p>
          <a:p>
            <a:pPr marL="1714500" lvl="3" indent="-457200">
              <a:buFont typeface="+mj-lt"/>
              <a:buAutoNum type="arabicPeriod"/>
            </a:pPr>
            <a:r>
              <a:rPr lang="en-US" sz="1700" dirty="0" smtClean="0"/>
              <a:t>Google</a:t>
            </a:r>
          </a:p>
          <a:p>
            <a:pPr marL="1714500" lvl="3" indent="-457200">
              <a:buFont typeface="+mj-lt"/>
              <a:buAutoNum type="arabicPeriod"/>
            </a:pPr>
            <a:r>
              <a:rPr lang="en-US" sz="1700" dirty="0" smtClean="0"/>
              <a:t>Facebook</a:t>
            </a:r>
          </a:p>
          <a:p>
            <a:pPr marL="1714500" lvl="3" indent="-457200">
              <a:buFont typeface="+mj-lt"/>
              <a:buAutoNum type="arabicPeriod"/>
            </a:pPr>
            <a:r>
              <a:rPr lang="en-US" sz="1700" dirty="0" smtClean="0"/>
              <a:t>Twitter</a:t>
            </a:r>
          </a:p>
          <a:p>
            <a:pPr marL="1714500" lvl="3" indent="-457200">
              <a:buFont typeface="+mj-lt"/>
              <a:buAutoNum type="arabicPeriod"/>
            </a:pPr>
            <a:r>
              <a:rPr lang="en-US" sz="1700" dirty="0" smtClean="0"/>
              <a:t>GitHub</a:t>
            </a:r>
          </a:p>
          <a:p>
            <a:pPr marL="857250" lvl="1" indent="-457200">
              <a:buFont typeface="+mj-lt"/>
              <a:buAutoNum type="arabicPeriod"/>
            </a:pPr>
            <a:r>
              <a:rPr lang="en-US" sz="2400" dirty="0" smtClean="0"/>
              <a:t>Password-less Authentication </a:t>
            </a:r>
            <a:r>
              <a:rPr lang="en-US" sz="1700" dirty="0" smtClean="0"/>
              <a:t>(SMS)</a:t>
            </a:r>
          </a:p>
          <a:p>
            <a:pPr marL="857250" lvl="1" indent="-457200">
              <a:buFont typeface="+mj-lt"/>
              <a:buAutoNum type="arabicPeriod"/>
            </a:pPr>
            <a:r>
              <a:rPr lang="en-US" sz="2400" dirty="0" smtClean="0"/>
              <a:t>Custom Authentication </a:t>
            </a:r>
            <a:r>
              <a:rPr lang="en-US" sz="1700" dirty="0" smtClean="0"/>
              <a:t>(Bring your own ID Provider)</a:t>
            </a:r>
          </a:p>
          <a:p>
            <a:pPr marL="857250" lvl="1" indent="-457200">
              <a:buFont typeface="+mj-lt"/>
              <a:buAutoNum type="arabicPeriod"/>
            </a:pPr>
            <a:r>
              <a:rPr lang="en-US" sz="2400" dirty="0" smtClean="0"/>
              <a:t>Anonymous Authentication </a:t>
            </a:r>
            <a:endParaRPr lang="en-US" sz="2400" dirty="0"/>
          </a:p>
        </p:txBody>
      </p:sp>
      <p:cxnSp>
        <p:nvCxnSpPr>
          <p:cNvPr id="4" name="Straight Connector 3"/>
          <p:cNvCxnSpPr/>
          <p:nvPr/>
        </p:nvCxnSpPr>
        <p:spPr>
          <a:xfrm flipV="1">
            <a:off x="13559" y="126629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455428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21658"/>
          </a:xfrm>
        </p:spPr>
        <p:txBody>
          <a:bodyPr/>
          <a:lstStyle/>
          <a:p>
            <a:r>
              <a:rPr lang="en-US" dirty="0" smtClean="0"/>
              <a:t>Dynamic Links</a:t>
            </a:r>
            <a:endParaRPr lang="en-US" dirty="0"/>
          </a:p>
        </p:txBody>
      </p:sp>
      <p:cxnSp>
        <p:nvCxnSpPr>
          <p:cNvPr id="7" name="Straight Connector 6"/>
          <p:cNvCxnSpPr/>
          <p:nvPr/>
        </p:nvCxnSpPr>
        <p:spPr>
          <a:xfrm flipV="1">
            <a:off x="13559" y="133574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sp>
        <p:nvSpPr>
          <p:cNvPr id="4" name="Content Placeholder 2"/>
          <p:cNvSpPr>
            <a:spLocks noGrp="1"/>
          </p:cNvSpPr>
          <p:nvPr>
            <p:ph idx="1"/>
          </p:nvPr>
        </p:nvSpPr>
        <p:spPr>
          <a:xfrm>
            <a:off x="1103312" y="1412112"/>
            <a:ext cx="8946541" cy="4836288"/>
          </a:xfrm>
        </p:spPr>
        <p:txBody>
          <a:bodyPr>
            <a:normAutofit/>
          </a:bodyPr>
          <a:lstStyle/>
          <a:p>
            <a:pPr marL="0" indent="0">
              <a:buNone/>
            </a:pPr>
            <a:r>
              <a:rPr lang="en-US" sz="2200" dirty="0" smtClean="0"/>
              <a:t>Convert the web users into app users with this amazing feature.</a:t>
            </a:r>
            <a:endParaRPr lang="en-US" dirty="0" smtClean="0"/>
          </a:p>
          <a:p>
            <a:pPr marL="857250" lvl="1" indent="-457200">
              <a:buFont typeface="+mj-lt"/>
              <a:buAutoNum type="arabicPeriod"/>
            </a:pPr>
            <a:endParaRPr lang="en-US" sz="2400" dirty="0" smtClean="0"/>
          </a:p>
          <a:p>
            <a:pPr marL="857250" lvl="1" indent="-457200">
              <a:buFont typeface="+mj-lt"/>
              <a:buAutoNum type="arabicPeriod"/>
            </a:pPr>
            <a:r>
              <a:rPr lang="en-US" sz="2400" dirty="0" smtClean="0"/>
              <a:t>Set up your app in Firebase Console</a:t>
            </a:r>
          </a:p>
          <a:p>
            <a:pPr marL="857250" lvl="1" indent="-457200">
              <a:buFont typeface="+mj-lt"/>
              <a:buAutoNum type="arabicPeriod"/>
            </a:pPr>
            <a:r>
              <a:rPr lang="en-US" sz="2400" dirty="0" smtClean="0"/>
              <a:t>Create dynamic links (manual | programmatic)</a:t>
            </a:r>
            <a:endParaRPr lang="en-US" sz="2400" dirty="0" smtClean="0"/>
          </a:p>
          <a:p>
            <a:pPr marL="857250" lvl="1" indent="-457200">
              <a:buFont typeface="+mj-lt"/>
              <a:buAutoNum type="arabicPeriod"/>
            </a:pPr>
            <a:r>
              <a:rPr lang="en-US" sz="2400" dirty="0" smtClean="0"/>
              <a:t>Integrate with iOS and Android for these links</a:t>
            </a:r>
          </a:p>
          <a:p>
            <a:pPr marL="857250" lvl="1" indent="-457200">
              <a:buFont typeface="+mj-lt"/>
              <a:buAutoNum type="arabicPeriod"/>
            </a:pPr>
            <a:r>
              <a:rPr lang="en-US" sz="2400" dirty="0" smtClean="0"/>
              <a:t>Special things to do for iOS</a:t>
            </a:r>
          </a:p>
          <a:p>
            <a:pPr marL="857250" lvl="1" indent="-457200">
              <a:buFont typeface="+mj-lt"/>
              <a:buAutoNum type="arabicPeriod"/>
            </a:pPr>
            <a:r>
              <a:rPr lang="en-US" sz="2400" dirty="0" err="1" smtClean="0"/>
              <a:t>Gotchas</a:t>
            </a:r>
            <a:endParaRPr lang="en-US" sz="2400" dirty="0" smtClean="0"/>
          </a:p>
          <a:p>
            <a:pPr marL="857250" lvl="1" indent="-457200">
              <a:buFont typeface="+mj-lt"/>
              <a:buAutoNum type="arabicPeriod"/>
            </a:pPr>
            <a:r>
              <a:rPr lang="en-US" sz="2400" dirty="0" smtClean="0"/>
              <a:t>Integration into Analytics for Free.</a:t>
            </a:r>
          </a:p>
        </p:txBody>
      </p:sp>
    </p:spTree>
    <p:extLst>
      <p:ext uri="{BB962C8B-B14F-4D97-AF65-F5344CB8AC3E}">
        <p14:creationId xmlns:p14="http://schemas.microsoft.com/office/powerpoint/2010/main" val="18787261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48851" y="2905246"/>
            <a:ext cx="1837362" cy="738664"/>
          </a:xfrm>
          <a:prstGeom prst="rect">
            <a:avLst/>
          </a:prstGeom>
          <a:noFill/>
        </p:spPr>
        <p:txBody>
          <a:bodyPr wrap="none" rtlCol="0" anchor="ctr">
            <a:spAutoFit/>
          </a:bodyPr>
          <a:lstStyle/>
          <a:p>
            <a:pPr algn="ctr"/>
            <a:r>
              <a:rPr lang="en-US" sz="4200" b="1" dirty="0" smtClean="0"/>
              <a:t>DEMO</a:t>
            </a:r>
            <a:endParaRPr lang="en-US" sz="4200" b="1" dirty="0"/>
          </a:p>
        </p:txBody>
      </p:sp>
    </p:spTree>
    <p:extLst>
      <p:ext uri="{BB962C8B-B14F-4D97-AF65-F5344CB8AC3E}">
        <p14:creationId xmlns:p14="http://schemas.microsoft.com/office/powerpoint/2010/main" val="111109662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791433" y="2905246"/>
            <a:ext cx="3352201" cy="738664"/>
          </a:xfrm>
          <a:prstGeom prst="rect">
            <a:avLst/>
          </a:prstGeom>
          <a:noFill/>
        </p:spPr>
        <p:txBody>
          <a:bodyPr wrap="none" rtlCol="0" anchor="ctr">
            <a:spAutoFit/>
          </a:bodyPr>
          <a:lstStyle/>
          <a:p>
            <a:pPr algn="ctr"/>
            <a:r>
              <a:rPr lang="en-US" sz="4200" b="1" dirty="0" smtClean="0"/>
              <a:t>QUESTIONS?</a:t>
            </a:r>
            <a:endParaRPr lang="en-US" sz="4200" b="1" dirty="0"/>
          </a:p>
        </p:txBody>
      </p:sp>
    </p:spTree>
    <p:extLst>
      <p:ext uri="{BB962C8B-B14F-4D97-AF65-F5344CB8AC3E}">
        <p14:creationId xmlns:p14="http://schemas.microsoft.com/office/powerpoint/2010/main" val="21327060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72386" y="2905246"/>
            <a:ext cx="3190297" cy="738664"/>
          </a:xfrm>
          <a:prstGeom prst="rect">
            <a:avLst/>
          </a:prstGeom>
          <a:noFill/>
        </p:spPr>
        <p:txBody>
          <a:bodyPr wrap="none" rtlCol="0" anchor="ctr">
            <a:spAutoFit/>
          </a:bodyPr>
          <a:lstStyle/>
          <a:p>
            <a:pPr algn="ctr"/>
            <a:r>
              <a:rPr lang="en-US" sz="4200" b="1" dirty="0" smtClean="0"/>
              <a:t>THANK YOU</a:t>
            </a:r>
            <a:endParaRPr lang="en-US" sz="4200" b="1" dirty="0"/>
          </a:p>
        </p:txBody>
      </p:sp>
    </p:spTree>
    <p:extLst>
      <p:ext uri="{BB962C8B-B14F-4D97-AF65-F5344CB8AC3E}">
        <p14:creationId xmlns:p14="http://schemas.microsoft.com/office/powerpoint/2010/main" val="18947386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758516" y="471380"/>
            <a:ext cx="9217673" cy="721658"/>
          </a:xfrm>
        </p:spPr>
        <p:txBody>
          <a:bodyPr/>
          <a:lstStyle/>
          <a:p>
            <a:r>
              <a:rPr lang="en-US" dirty="0" smtClean="0"/>
              <a:t>Important</a:t>
            </a:r>
            <a:endParaRPr lang="en-US" dirty="0"/>
          </a:p>
        </p:txBody>
      </p:sp>
      <p:cxnSp>
        <p:nvCxnSpPr>
          <p:cNvPr id="7" name="Straight Connector 6"/>
          <p:cNvCxnSpPr/>
          <p:nvPr/>
        </p:nvCxnSpPr>
        <p:spPr>
          <a:xfrm flipV="1">
            <a:off x="13559" y="133574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58515" y="2893041"/>
            <a:ext cx="10998055" cy="3970318"/>
          </a:xfrm>
          <a:prstGeom prst="rect">
            <a:avLst/>
          </a:prstGeom>
          <a:noFill/>
        </p:spPr>
        <p:txBody>
          <a:bodyPr wrap="square" rtlCol="0">
            <a:spAutoFit/>
          </a:bodyPr>
          <a:lstStyle/>
          <a:p>
            <a:r>
              <a:rPr lang="en-US" b="1" dirty="0" smtClean="0"/>
              <a:t>DISCLAIMER:</a:t>
            </a:r>
            <a:endParaRPr lang="en-US" b="1" dirty="0"/>
          </a:p>
          <a:p>
            <a:endParaRPr lang="en-US" dirty="0" smtClean="0"/>
          </a:p>
          <a:p>
            <a:r>
              <a:rPr lang="en-US" dirty="0" smtClean="0"/>
              <a:t>I am not affiliated with either Xamarin and or Google Firebase. This presentation is not endorsed by either Google Firebase or by Xamarin Microsoft. I accept no liability for any decisions made based on this presentation. Please seek advice from the official bodies (Firebase and Microsoft) before implementing any of these suggestions / recommendation in a Production environment.</a:t>
            </a:r>
            <a:endParaRPr lang="en-US" dirty="0" smtClean="0"/>
          </a:p>
          <a:p>
            <a:endParaRPr lang="en-US" dirty="0"/>
          </a:p>
          <a:p>
            <a:r>
              <a:rPr lang="en-US" dirty="0" smtClean="0"/>
              <a:t>The content provided here based on the information obtained from </a:t>
            </a:r>
          </a:p>
          <a:p>
            <a:r>
              <a:rPr lang="en-US" dirty="0">
                <a:hlinkClick r:id="rId3"/>
              </a:rPr>
              <a:t>https://firebase.google.com</a:t>
            </a:r>
            <a:r>
              <a:rPr lang="en-US" dirty="0" smtClean="0">
                <a:hlinkClick r:id="rId3"/>
              </a:rPr>
              <a:t>/</a:t>
            </a:r>
            <a:r>
              <a:rPr lang="en-US" dirty="0" smtClean="0"/>
              <a:t> </a:t>
            </a:r>
          </a:p>
          <a:p>
            <a:endParaRPr lang="en-US" dirty="0"/>
          </a:p>
          <a:p>
            <a:r>
              <a:rPr lang="en-US" dirty="0" smtClean="0"/>
              <a:t>Most of the comments made or provided are based on my personal experience experimenting with Google Firebase suite of products and is not intended to promote or to damage the reputation of the product/ features of Google Firebase.</a:t>
            </a:r>
            <a:endParaRPr lang="en-US" dirty="0" smtClean="0"/>
          </a:p>
          <a:p>
            <a:endParaRPr lang="en-US" dirty="0"/>
          </a:p>
        </p:txBody>
      </p:sp>
      <p:sp>
        <p:nvSpPr>
          <p:cNvPr id="9" name="TextBox 8"/>
          <p:cNvSpPr txBox="1"/>
          <p:nvPr/>
        </p:nvSpPr>
        <p:spPr>
          <a:xfrm>
            <a:off x="758516" y="1467687"/>
            <a:ext cx="9933370" cy="1846659"/>
          </a:xfrm>
          <a:prstGeom prst="rect">
            <a:avLst/>
          </a:prstGeom>
          <a:noFill/>
        </p:spPr>
        <p:txBody>
          <a:bodyPr wrap="square" rtlCol="0">
            <a:spAutoFit/>
          </a:bodyPr>
          <a:lstStyle/>
          <a:p>
            <a:r>
              <a:rPr lang="en-US" sz="2400" b="1" dirty="0" smtClean="0"/>
              <a:t>AIM</a:t>
            </a:r>
            <a:r>
              <a:rPr lang="en-US" b="1" dirty="0" smtClean="0"/>
              <a:t>:</a:t>
            </a:r>
          </a:p>
          <a:p>
            <a:endParaRPr lang="en-US" b="1" dirty="0"/>
          </a:p>
          <a:p>
            <a:r>
              <a:rPr lang="en-US" b="1" dirty="0" smtClean="0"/>
              <a:t>The aim of this presentation is to educate the features provided by Google Firebase and how we could integrate with Xamarin.</a:t>
            </a:r>
          </a:p>
          <a:p>
            <a:endParaRPr lang="en-US" b="1" dirty="0"/>
          </a:p>
          <a:p>
            <a:endParaRPr lang="en-US" dirty="0"/>
          </a:p>
        </p:txBody>
      </p:sp>
    </p:spTree>
    <p:extLst>
      <p:ext uri="{BB962C8B-B14F-4D97-AF65-F5344CB8AC3E}">
        <p14:creationId xmlns:p14="http://schemas.microsoft.com/office/powerpoint/2010/main" val="3667262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8516" y="471380"/>
            <a:ext cx="9217673" cy="721658"/>
          </a:xfrm>
        </p:spPr>
        <p:txBody>
          <a:bodyPr/>
          <a:lstStyle/>
          <a:p>
            <a:r>
              <a:rPr lang="en-US" dirty="0" smtClean="0"/>
              <a:t>What is Firebase?</a:t>
            </a:r>
            <a:endParaRPr lang="en-US" dirty="0"/>
          </a:p>
        </p:txBody>
      </p:sp>
      <p:cxnSp>
        <p:nvCxnSpPr>
          <p:cNvPr id="7" name="Straight Connector 6"/>
          <p:cNvCxnSpPr/>
          <p:nvPr/>
        </p:nvCxnSpPr>
        <p:spPr>
          <a:xfrm flipV="1">
            <a:off x="13559" y="133574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222310" y="1472371"/>
            <a:ext cx="9933370" cy="1754326"/>
          </a:xfrm>
          <a:prstGeom prst="rect">
            <a:avLst/>
          </a:prstGeom>
          <a:noFill/>
        </p:spPr>
        <p:txBody>
          <a:bodyPr wrap="square" rtlCol="0">
            <a:spAutoFit/>
          </a:bodyPr>
          <a:lstStyle/>
          <a:p>
            <a:r>
              <a:rPr lang="en-US" b="1" dirty="0"/>
              <a:t>Firebase</a:t>
            </a:r>
            <a:r>
              <a:rPr lang="en-US" dirty="0"/>
              <a:t> is a mobile and web application development platform developed by Firebase, Inc. in 2011, then acquired by Google in 2014</a:t>
            </a:r>
            <a:r>
              <a:rPr lang="en-US" dirty="0" smtClean="0"/>
              <a:t>.</a:t>
            </a:r>
          </a:p>
          <a:p>
            <a:endParaRPr lang="en-US" dirty="0"/>
          </a:p>
          <a:p>
            <a:r>
              <a:rPr lang="en-US" dirty="0" smtClean="0"/>
              <a:t>“Firebase </a:t>
            </a:r>
            <a:r>
              <a:rPr lang="en-US" dirty="0"/>
              <a:t>helps you develop high-quality apps, grow your user base, and earn more money. Each feature works independently, and they work even better together</a:t>
            </a:r>
            <a:r>
              <a:rPr lang="en-US" dirty="0" smtClean="0"/>
              <a:t>.”</a:t>
            </a:r>
            <a:endParaRPr lang="en-US" dirty="0" smtClean="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5648" y="3122388"/>
            <a:ext cx="6983403" cy="3586902"/>
          </a:xfrm>
          <a:prstGeom prst="rect">
            <a:avLst/>
          </a:prstGeom>
        </p:spPr>
      </p:pic>
      <p:pic>
        <p:nvPicPr>
          <p:cNvPr id="6" name="Picture 5"/>
          <p:cNvPicPr>
            <a:picLocks noChangeAspect="1"/>
          </p:cNvPicPr>
          <p:nvPr/>
        </p:nvPicPr>
        <p:blipFill>
          <a:blip r:embed="rId3"/>
          <a:stretch>
            <a:fillRect/>
          </a:stretch>
        </p:blipFill>
        <p:spPr>
          <a:xfrm>
            <a:off x="133677" y="527323"/>
            <a:ext cx="624839" cy="624839"/>
          </a:xfrm>
          <a:prstGeom prst="rect">
            <a:avLst/>
          </a:prstGeom>
        </p:spPr>
      </p:pic>
    </p:spTree>
    <p:extLst>
      <p:ext uri="{BB962C8B-B14F-4D97-AF65-F5344CB8AC3E}">
        <p14:creationId xmlns:p14="http://schemas.microsoft.com/office/powerpoint/2010/main" val="2360666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81601"/>
          </a:xfrm>
        </p:spPr>
        <p:txBody>
          <a:bodyPr/>
          <a:lstStyle/>
          <a:p>
            <a:r>
              <a:rPr lang="en-US" dirty="0" smtClean="0"/>
              <a:t>Why Firebase?</a:t>
            </a:r>
            <a:endParaRPr lang="en-US" dirty="0"/>
          </a:p>
        </p:txBody>
      </p:sp>
      <p:sp>
        <p:nvSpPr>
          <p:cNvPr id="3" name="Content Placeholder 2"/>
          <p:cNvSpPr>
            <a:spLocks noGrp="1"/>
          </p:cNvSpPr>
          <p:nvPr>
            <p:ph idx="1"/>
          </p:nvPr>
        </p:nvSpPr>
        <p:spPr>
          <a:xfrm>
            <a:off x="646112" y="1736202"/>
            <a:ext cx="9403742" cy="4861367"/>
          </a:xfrm>
        </p:spPr>
        <p:txBody>
          <a:bodyPr>
            <a:normAutofit lnSpcReduction="10000"/>
          </a:bodyPr>
          <a:lstStyle/>
          <a:p>
            <a:pPr defTabSz="914400">
              <a:spcBef>
                <a:spcPts val="0"/>
              </a:spcBef>
              <a:buClrTx/>
              <a:buSzTx/>
            </a:pPr>
            <a:r>
              <a:rPr lang="en-US" dirty="0" smtClean="0"/>
              <a:t>Develop high quality apps</a:t>
            </a:r>
          </a:p>
          <a:p>
            <a:pPr defTabSz="914400">
              <a:spcBef>
                <a:spcPts val="0"/>
              </a:spcBef>
              <a:buClrTx/>
              <a:buSzTx/>
            </a:pPr>
            <a:endParaRPr lang="en-US" dirty="0" smtClean="0"/>
          </a:p>
          <a:p>
            <a:pPr defTabSz="914400">
              <a:spcBef>
                <a:spcPts val="0"/>
              </a:spcBef>
              <a:buClrTx/>
              <a:buSzTx/>
            </a:pPr>
            <a:r>
              <a:rPr lang="en-US" dirty="0" smtClean="0"/>
              <a:t>Grow your user base  &amp; earn more money.</a:t>
            </a:r>
          </a:p>
          <a:p>
            <a:pPr defTabSz="914400">
              <a:spcBef>
                <a:spcPts val="0"/>
              </a:spcBef>
              <a:buClrTx/>
              <a:buSzTx/>
            </a:pPr>
            <a:endParaRPr lang="en-US" dirty="0" smtClean="0"/>
          </a:p>
          <a:p>
            <a:pPr defTabSz="914400">
              <a:spcBef>
                <a:spcPts val="0"/>
              </a:spcBef>
              <a:buClrTx/>
              <a:buSzTx/>
            </a:pPr>
            <a:r>
              <a:rPr lang="en-US" dirty="0" smtClean="0"/>
              <a:t>Affordable cost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Firebase classifies its products into two categories: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Develop &amp; Test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400050" lvl="1" indent="0" defTabSz="914400">
              <a:spcBef>
                <a:spcPts val="0"/>
              </a:spcBef>
              <a:buClrTx/>
              <a:buSzTx/>
              <a:buFontTx/>
              <a:buNone/>
            </a:pPr>
            <a:r>
              <a:rPr lang="en-US" sz="2000" dirty="0" smtClean="0"/>
              <a:t>Beneficial for the Development team</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Grow &amp; Earn</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400050" lvl="1" indent="0" defTabSz="914400">
              <a:spcBef>
                <a:spcPts val="0"/>
              </a:spcBef>
              <a:buClrTx/>
              <a:buSzTx/>
              <a:buFontTx/>
              <a:buNone/>
            </a:pPr>
            <a:r>
              <a:rPr lang="en-US" sz="2000" dirty="0" smtClean="0"/>
              <a:t>Beneficial for the Product management team</a:t>
            </a:r>
            <a:endParaRPr lang="en-US" sz="2000" dirty="0"/>
          </a:p>
        </p:txBody>
      </p:sp>
      <p:cxnSp>
        <p:nvCxnSpPr>
          <p:cNvPr id="4" name="Straight Connector 3"/>
          <p:cNvCxnSpPr/>
          <p:nvPr/>
        </p:nvCxnSpPr>
        <p:spPr>
          <a:xfrm flipV="1">
            <a:off x="13559" y="133574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140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21658"/>
          </a:xfrm>
        </p:spPr>
        <p:txBody>
          <a:bodyPr/>
          <a:lstStyle/>
          <a:p>
            <a:r>
              <a:rPr lang="en-US" dirty="0" smtClean="0"/>
              <a:t>Firebase Product Suite</a:t>
            </a:r>
            <a:endParaRPr lang="en-US" dirty="0"/>
          </a:p>
        </p:txBody>
      </p:sp>
      <p:cxnSp>
        <p:nvCxnSpPr>
          <p:cNvPr id="7" name="Straight Connector 6"/>
          <p:cNvCxnSpPr/>
          <p:nvPr/>
        </p:nvCxnSpPr>
        <p:spPr>
          <a:xfrm flipV="1">
            <a:off x="13559" y="133574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646111" y="1487502"/>
            <a:ext cx="2949846" cy="584775"/>
          </a:xfrm>
          <a:prstGeom prst="rect">
            <a:avLst/>
          </a:prstGeom>
          <a:noFill/>
        </p:spPr>
        <p:txBody>
          <a:bodyPr wrap="none" rtlCol="0">
            <a:spAutoFit/>
          </a:bodyPr>
          <a:lstStyle/>
          <a:p>
            <a:r>
              <a:rPr lang="en-US" sz="2800" dirty="0" smtClean="0"/>
              <a:t>Develop</a:t>
            </a:r>
            <a:r>
              <a:rPr lang="en-US" sz="3200" dirty="0" smtClean="0"/>
              <a:t> &amp; Test</a:t>
            </a:r>
            <a:endParaRPr lang="en-US" sz="3200" dirty="0"/>
          </a:p>
        </p:txBody>
      </p:sp>
      <p:sp>
        <p:nvSpPr>
          <p:cNvPr id="9" name="Content Placeholder 2"/>
          <p:cNvSpPr>
            <a:spLocks noGrp="1"/>
          </p:cNvSpPr>
          <p:nvPr>
            <p:ph idx="1"/>
          </p:nvPr>
        </p:nvSpPr>
        <p:spPr>
          <a:xfrm>
            <a:off x="1103312" y="2388585"/>
            <a:ext cx="8946541" cy="4195481"/>
          </a:xfrm>
        </p:spPr>
        <p:txBody>
          <a:bodyPr/>
          <a:lstStyle/>
          <a:p>
            <a:r>
              <a:rPr lang="en-US" dirty="0" smtClean="0"/>
              <a:t>Realtime Database</a:t>
            </a:r>
          </a:p>
          <a:p>
            <a:r>
              <a:rPr lang="en-US" dirty="0" smtClean="0"/>
              <a:t>Authentication</a:t>
            </a:r>
          </a:p>
          <a:p>
            <a:r>
              <a:rPr lang="en-US" dirty="0" smtClean="0"/>
              <a:t>Test </a:t>
            </a:r>
            <a:r>
              <a:rPr lang="en-US" dirty="0" smtClean="0"/>
              <a:t>Lab for Android</a:t>
            </a:r>
            <a:endParaRPr lang="en-US" dirty="0" smtClean="0"/>
          </a:p>
          <a:p>
            <a:r>
              <a:rPr lang="en-US" dirty="0" err="1" smtClean="0"/>
              <a:t>Crashlytics</a:t>
            </a:r>
            <a:endParaRPr lang="en-US" dirty="0" smtClean="0"/>
          </a:p>
          <a:p>
            <a:r>
              <a:rPr lang="en-US" dirty="0" smtClean="0"/>
              <a:t>Hosting</a:t>
            </a:r>
          </a:p>
          <a:p>
            <a:r>
              <a:rPr lang="en-US" dirty="0" smtClean="0"/>
              <a:t>Cloud </a:t>
            </a:r>
            <a:r>
              <a:rPr lang="en-US" dirty="0" err="1" smtClean="0"/>
              <a:t>Firestore</a:t>
            </a:r>
            <a:endParaRPr lang="en-US" dirty="0" smtClean="0"/>
          </a:p>
          <a:p>
            <a:r>
              <a:rPr lang="en-US" dirty="0" smtClean="0"/>
              <a:t>Cloud Storage</a:t>
            </a:r>
          </a:p>
          <a:p>
            <a:r>
              <a:rPr lang="en-US" dirty="0" smtClean="0"/>
              <a:t>Performance monitoring</a:t>
            </a:r>
          </a:p>
          <a:p>
            <a:r>
              <a:rPr lang="en-US" dirty="0" smtClean="0"/>
              <a:t>Cloud Functions</a:t>
            </a:r>
            <a:endParaRPr lang="en-US" dirty="0"/>
          </a:p>
        </p:txBody>
      </p:sp>
    </p:spTree>
    <p:extLst>
      <p:ext uri="{BB962C8B-B14F-4D97-AF65-F5344CB8AC3E}">
        <p14:creationId xmlns:p14="http://schemas.microsoft.com/office/powerpoint/2010/main" val="1616430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21658"/>
          </a:xfrm>
        </p:spPr>
        <p:txBody>
          <a:bodyPr/>
          <a:lstStyle/>
          <a:p>
            <a:r>
              <a:rPr lang="en-US" dirty="0" smtClean="0"/>
              <a:t>Firebase Product Suite</a:t>
            </a:r>
            <a:endParaRPr lang="en-US" dirty="0"/>
          </a:p>
        </p:txBody>
      </p:sp>
      <p:cxnSp>
        <p:nvCxnSpPr>
          <p:cNvPr id="7" name="Straight Connector 6"/>
          <p:cNvCxnSpPr/>
          <p:nvPr/>
        </p:nvCxnSpPr>
        <p:spPr>
          <a:xfrm flipV="1">
            <a:off x="13559" y="133574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646111" y="1669215"/>
            <a:ext cx="2374368" cy="523220"/>
          </a:xfrm>
          <a:prstGeom prst="rect">
            <a:avLst/>
          </a:prstGeom>
          <a:noFill/>
        </p:spPr>
        <p:txBody>
          <a:bodyPr wrap="none" rtlCol="0">
            <a:spAutoFit/>
          </a:bodyPr>
          <a:lstStyle/>
          <a:p>
            <a:r>
              <a:rPr lang="en-US" sz="2800" dirty="0" smtClean="0"/>
              <a:t>Grow &amp; Earn</a:t>
            </a:r>
            <a:endParaRPr lang="en-US" sz="2800" dirty="0"/>
          </a:p>
        </p:txBody>
      </p:sp>
      <p:sp>
        <p:nvSpPr>
          <p:cNvPr id="6" name="Content Placeholder 2"/>
          <p:cNvSpPr>
            <a:spLocks noGrp="1"/>
          </p:cNvSpPr>
          <p:nvPr>
            <p:ph idx="1"/>
          </p:nvPr>
        </p:nvSpPr>
        <p:spPr>
          <a:xfrm>
            <a:off x="1103312" y="2388585"/>
            <a:ext cx="8946541" cy="4195481"/>
          </a:xfrm>
        </p:spPr>
        <p:txBody>
          <a:bodyPr/>
          <a:lstStyle/>
          <a:p>
            <a:r>
              <a:rPr lang="en-US" dirty="0" smtClean="0"/>
              <a:t>Analytics</a:t>
            </a:r>
          </a:p>
          <a:p>
            <a:r>
              <a:rPr lang="en-US" dirty="0" smtClean="0"/>
              <a:t>Invites</a:t>
            </a:r>
          </a:p>
          <a:p>
            <a:r>
              <a:rPr lang="en-US" dirty="0" smtClean="0"/>
              <a:t>Cloud Messaging</a:t>
            </a:r>
          </a:p>
          <a:p>
            <a:r>
              <a:rPr lang="en-US" dirty="0" smtClean="0"/>
              <a:t>Predictions</a:t>
            </a:r>
          </a:p>
          <a:p>
            <a:r>
              <a:rPr lang="en-US" dirty="0" err="1" smtClean="0"/>
              <a:t>AdMob</a:t>
            </a:r>
            <a:endParaRPr lang="en-US" dirty="0" smtClean="0"/>
          </a:p>
          <a:p>
            <a:r>
              <a:rPr lang="en-US" dirty="0" smtClean="0"/>
              <a:t>Dynamic Links</a:t>
            </a:r>
          </a:p>
          <a:p>
            <a:r>
              <a:rPr lang="en-US" dirty="0" smtClean="0"/>
              <a:t>AdWords</a:t>
            </a:r>
          </a:p>
          <a:p>
            <a:r>
              <a:rPr lang="en-US" dirty="0" smtClean="0"/>
              <a:t>Remote Config</a:t>
            </a:r>
          </a:p>
          <a:p>
            <a:r>
              <a:rPr lang="en-US" dirty="0" smtClean="0"/>
              <a:t>App Indexing</a:t>
            </a:r>
            <a:endParaRPr lang="en-US" dirty="0"/>
          </a:p>
        </p:txBody>
      </p:sp>
    </p:spTree>
    <p:extLst>
      <p:ext uri="{BB962C8B-B14F-4D97-AF65-F5344CB8AC3E}">
        <p14:creationId xmlns:p14="http://schemas.microsoft.com/office/powerpoint/2010/main" val="1944559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54290"/>
          </a:xfrm>
        </p:spPr>
        <p:txBody>
          <a:bodyPr/>
          <a:lstStyle/>
          <a:p>
            <a:r>
              <a:rPr lang="en-US" dirty="0" smtClean="0"/>
              <a:t>Firebase Pricing</a:t>
            </a:r>
            <a:endParaRPr lang="en-US" dirty="0"/>
          </a:p>
        </p:txBody>
      </p:sp>
      <p:sp>
        <p:nvSpPr>
          <p:cNvPr id="3" name="Content Placeholder 2"/>
          <p:cNvSpPr>
            <a:spLocks noGrp="1"/>
          </p:cNvSpPr>
          <p:nvPr>
            <p:ph idx="1"/>
          </p:nvPr>
        </p:nvSpPr>
        <p:spPr>
          <a:xfrm>
            <a:off x="1103312" y="1545158"/>
            <a:ext cx="9259888" cy="5050714"/>
          </a:xfrm>
        </p:spPr>
        <p:txBody>
          <a:bodyPr>
            <a:normAutofit/>
          </a:bodyPr>
          <a:lstStyle/>
          <a:p>
            <a:pPr marL="0" indent="0">
              <a:buNone/>
            </a:pPr>
            <a:r>
              <a:rPr lang="en-US" dirty="0" smtClean="0"/>
              <a:t>Firebase provides 3 tiers of pricing plans</a:t>
            </a:r>
          </a:p>
          <a:p>
            <a:r>
              <a:rPr lang="en-US" dirty="0" smtClean="0"/>
              <a:t>Spark  </a:t>
            </a:r>
            <a:r>
              <a:rPr lang="en-US" sz="1600" dirty="0" smtClean="0"/>
              <a:t>(Free)</a:t>
            </a:r>
          </a:p>
          <a:p>
            <a:r>
              <a:rPr lang="en-US" dirty="0" smtClean="0"/>
              <a:t>Flame </a:t>
            </a:r>
            <a:r>
              <a:rPr lang="en-US" sz="1600" dirty="0" smtClean="0"/>
              <a:t>(USD $25 per month)</a:t>
            </a:r>
            <a:endParaRPr lang="en-US" dirty="0" smtClean="0"/>
          </a:p>
          <a:p>
            <a:r>
              <a:rPr lang="en-US" dirty="0" smtClean="0"/>
              <a:t>Blaze </a:t>
            </a:r>
            <a:r>
              <a:rPr lang="en-US" sz="1600" dirty="0" smtClean="0"/>
              <a:t>(Pay as you go)</a:t>
            </a:r>
            <a:br>
              <a:rPr lang="en-US" sz="1600" dirty="0" smtClean="0"/>
            </a:br>
            <a:endParaRPr lang="en-US" dirty="0"/>
          </a:p>
          <a:p>
            <a:pPr marL="0" indent="0">
              <a:buNone/>
            </a:pPr>
            <a:r>
              <a:rPr lang="en-US" dirty="0" err="1" smtClean="0"/>
              <a:t>Realtime</a:t>
            </a:r>
            <a:r>
              <a:rPr lang="en-US" dirty="0" smtClean="0"/>
              <a:t> </a:t>
            </a:r>
            <a:r>
              <a:rPr lang="en-US" dirty="0"/>
              <a:t>Database, Storage, functions, Hosting, Test Lab, and phone </a:t>
            </a:r>
            <a:r>
              <a:rPr lang="en-US" dirty="0" smtClean="0"/>
              <a:t>authentication are the paid infrastructure products but the free tier Spark offers these as well (with capped limits).</a:t>
            </a:r>
            <a:endParaRPr lang="en-US" dirty="0"/>
          </a:p>
          <a:p>
            <a:pPr marL="0" indent="0">
              <a:buNone/>
            </a:pPr>
            <a:endParaRPr lang="en-US" dirty="0" smtClean="0"/>
          </a:p>
          <a:p>
            <a:pPr marL="0" indent="0">
              <a:buNone/>
            </a:pPr>
            <a:r>
              <a:rPr lang="en-US" dirty="0" smtClean="0"/>
              <a:t>Almost all the other products are free products and available in all 3 pricing tiers.</a:t>
            </a:r>
          </a:p>
          <a:p>
            <a:pPr marL="0" indent="0">
              <a:buNone/>
            </a:pPr>
            <a:r>
              <a:rPr lang="en-US" dirty="0"/>
              <a:t>Source: </a:t>
            </a:r>
            <a:r>
              <a:rPr lang="en-US" dirty="0">
                <a:hlinkClick r:id="rId2"/>
              </a:rPr>
              <a:t>https://firebase.google.com/pricing</a:t>
            </a:r>
            <a:r>
              <a:rPr lang="en-US" dirty="0" smtClean="0">
                <a:hlinkClick r:id="rId2"/>
              </a:rPr>
              <a:t>/</a:t>
            </a:r>
            <a:r>
              <a:rPr lang="en-US" dirty="0" smtClean="0"/>
              <a:t> </a:t>
            </a:r>
            <a:r>
              <a:rPr lang="en-US" sz="1600" dirty="0" smtClean="0"/>
              <a:t>(correct as of 18th March 2018)</a:t>
            </a:r>
            <a:endParaRPr lang="en-US" dirty="0"/>
          </a:p>
          <a:p>
            <a:pPr marL="0" indent="0">
              <a:buNone/>
            </a:pPr>
            <a:endParaRPr lang="en-US" dirty="0" smtClean="0"/>
          </a:p>
          <a:p>
            <a:pPr marL="0" indent="0">
              <a:buNone/>
            </a:pPr>
            <a:endParaRPr lang="en-US" dirty="0"/>
          </a:p>
          <a:p>
            <a:pPr marL="0" indent="0">
              <a:buNone/>
            </a:pPr>
            <a:endParaRPr lang="en-US" dirty="0" smtClean="0"/>
          </a:p>
        </p:txBody>
      </p:sp>
      <p:cxnSp>
        <p:nvCxnSpPr>
          <p:cNvPr id="4" name="Straight Connector 3"/>
          <p:cNvCxnSpPr/>
          <p:nvPr/>
        </p:nvCxnSpPr>
        <p:spPr>
          <a:xfrm flipV="1">
            <a:off x="13559" y="133574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1280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81601"/>
          </a:xfrm>
        </p:spPr>
        <p:txBody>
          <a:bodyPr/>
          <a:lstStyle/>
          <a:p>
            <a:r>
              <a:rPr lang="en-US" dirty="0" smtClean="0"/>
              <a:t>Firebase by Platform</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sz="2200" dirty="0" smtClean="0"/>
              <a:t>The officially supported platforms are:</a:t>
            </a:r>
          </a:p>
          <a:p>
            <a:pPr marL="0" indent="0">
              <a:buNone/>
            </a:pPr>
            <a:endParaRPr lang="en-US" sz="2200" dirty="0" smtClean="0"/>
          </a:p>
          <a:p>
            <a:r>
              <a:rPr lang="en-US" sz="2200" dirty="0" smtClean="0"/>
              <a:t>iOS				</a:t>
            </a:r>
            <a:r>
              <a:rPr lang="en-US" sz="1700" dirty="0" smtClean="0">
                <a:hlinkClick r:id="rId2"/>
              </a:rPr>
              <a:t>API Reference</a:t>
            </a:r>
            <a:endParaRPr lang="en-US" sz="2200" dirty="0" smtClean="0"/>
          </a:p>
          <a:p>
            <a:r>
              <a:rPr lang="en-US" sz="2200" dirty="0" smtClean="0"/>
              <a:t>Android			</a:t>
            </a:r>
            <a:r>
              <a:rPr lang="en-US" sz="1700" dirty="0" smtClean="0">
                <a:hlinkClick r:id="rId3"/>
              </a:rPr>
              <a:t>API Reference</a:t>
            </a:r>
            <a:endParaRPr lang="en-US" sz="2200" dirty="0" smtClean="0"/>
          </a:p>
          <a:p>
            <a:r>
              <a:rPr lang="en-US" sz="2200" dirty="0" smtClean="0"/>
              <a:t>Web			</a:t>
            </a:r>
            <a:r>
              <a:rPr lang="en-US" sz="1700" dirty="0" smtClean="0">
                <a:hlinkClick r:id="rId4"/>
              </a:rPr>
              <a:t>API Reference</a:t>
            </a:r>
            <a:endParaRPr lang="en-US" sz="2200" dirty="0" smtClean="0"/>
          </a:p>
          <a:p>
            <a:r>
              <a:rPr lang="en-US" sz="2200" dirty="0" smtClean="0"/>
              <a:t>C++				</a:t>
            </a:r>
            <a:r>
              <a:rPr lang="en-US" sz="1700" dirty="0" smtClean="0">
                <a:hlinkClick r:id="rId5"/>
              </a:rPr>
              <a:t>API Reference</a:t>
            </a:r>
            <a:endParaRPr lang="en-US" sz="2200" dirty="0" smtClean="0"/>
          </a:p>
          <a:p>
            <a:r>
              <a:rPr lang="en-US" sz="2200" dirty="0" smtClean="0"/>
              <a:t>Unity			</a:t>
            </a:r>
            <a:r>
              <a:rPr lang="en-US" sz="1700" dirty="0" smtClean="0">
                <a:hlinkClick r:id="rId6"/>
              </a:rPr>
              <a:t>API Reference</a:t>
            </a:r>
            <a:endParaRPr lang="en-US" sz="2200" dirty="0" smtClean="0"/>
          </a:p>
          <a:p>
            <a:pPr marL="0" indent="0">
              <a:buNone/>
            </a:pPr>
            <a:endParaRPr lang="en-US" sz="2200" dirty="0"/>
          </a:p>
          <a:p>
            <a:pPr marL="0" indent="0">
              <a:buNone/>
            </a:pPr>
            <a:r>
              <a:rPr lang="en-US" sz="2200" dirty="0" smtClean="0"/>
              <a:t>Source: </a:t>
            </a:r>
          </a:p>
          <a:p>
            <a:pPr marL="1257300" lvl="3" indent="0">
              <a:buNone/>
            </a:pPr>
            <a:r>
              <a:rPr lang="en-US" sz="2200" dirty="0" smtClean="0">
                <a:hlinkClick r:id="rId7"/>
              </a:rPr>
              <a:t>https</a:t>
            </a:r>
            <a:r>
              <a:rPr lang="en-US" sz="2200" dirty="0">
                <a:hlinkClick r:id="rId7"/>
              </a:rPr>
              <a:t>://firebase.google.com/docs/</a:t>
            </a:r>
            <a:endParaRPr lang="en-US" dirty="0" smtClean="0"/>
          </a:p>
          <a:p>
            <a:endParaRPr lang="en-US" dirty="0"/>
          </a:p>
        </p:txBody>
      </p:sp>
      <p:cxnSp>
        <p:nvCxnSpPr>
          <p:cNvPr id="4" name="Straight Connector 3"/>
          <p:cNvCxnSpPr/>
          <p:nvPr/>
        </p:nvCxnSpPr>
        <p:spPr>
          <a:xfrm flipV="1">
            <a:off x="13559" y="133574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9230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93176"/>
          </a:xfrm>
        </p:spPr>
        <p:txBody>
          <a:bodyPr/>
          <a:lstStyle/>
          <a:p>
            <a:r>
              <a:rPr lang="en-US" dirty="0" smtClean="0"/>
              <a:t>Firebase for Xamarin?</a:t>
            </a:r>
            <a:endParaRPr lang="en-US" dirty="0"/>
          </a:p>
        </p:txBody>
      </p:sp>
      <p:sp>
        <p:nvSpPr>
          <p:cNvPr id="3" name="Content Placeholder 2"/>
          <p:cNvSpPr>
            <a:spLocks noGrp="1"/>
          </p:cNvSpPr>
          <p:nvPr>
            <p:ph idx="1"/>
          </p:nvPr>
        </p:nvSpPr>
        <p:spPr>
          <a:xfrm>
            <a:off x="1103312" y="1606272"/>
            <a:ext cx="8946541" cy="4642127"/>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But what about support for Xamarin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Nuget to the rescue.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       Xamarin Microsoft are actively releasing the binding libraries for the Firebase APIS that are available on the Nuget store.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iOS:</a:t>
            </a:r>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	</a:t>
            </a:r>
          </a:p>
          <a:p>
            <a:pPr marL="400050" lvl="1" indent="0" defTabSz="914400">
              <a:spcBef>
                <a:spcPts val="0"/>
              </a:spcBef>
              <a:buClrTx/>
              <a:buSzTx/>
              <a:buNone/>
            </a:pPr>
            <a:r>
              <a:rPr lang="en-US" dirty="0" smtClean="0">
                <a:hlinkClick r:id="rId2"/>
              </a:rPr>
              <a:t>https</a:t>
            </a:r>
            <a:r>
              <a:rPr lang="en-US" dirty="0">
                <a:hlinkClick r:id="rId2"/>
              </a:rPr>
              <a:t>://</a:t>
            </a:r>
            <a:r>
              <a:rPr lang="en-US" dirty="0" smtClean="0">
                <a:hlinkClick r:id="rId2"/>
              </a:rPr>
              <a:t>www.nuget.org/packages?q=Xamarin.Firebase.iOS</a:t>
            </a:r>
            <a:endParaRPr lang="en-US" dirty="0" smtClean="0"/>
          </a:p>
          <a:p>
            <a:pPr marL="0" lvl="0" indent="0" defTabSz="914400">
              <a:spcBef>
                <a:spcPts val="0"/>
              </a:spcBef>
              <a:buClrTx/>
              <a:buSzTx/>
              <a:buNone/>
            </a:pPr>
            <a:endParaRPr lang="en-US" dirty="0"/>
          </a:p>
          <a:p>
            <a:pPr marL="0" lvl="0" indent="0" defTabSz="914400">
              <a:spcBef>
                <a:spcPts val="0"/>
              </a:spcBef>
              <a:buClrTx/>
              <a:buSzTx/>
              <a:buNone/>
            </a:pPr>
            <a:r>
              <a:rPr lang="en-US" dirty="0" smtClean="0"/>
              <a:t>Android:</a:t>
            </a:r>
          </a:p>
          <a:p>
            <a:pPr marL="0" lvl="0" indent="0" defTabSz="914400">
              <a:spcBef>
                <a:spcPts val="0"/>
              </a:spcBef>
              <a:buClrTx/>
              <a:buSzTx/>
              <a:buNone/>
            </a:pPr>
            <a:endParaRPr lang="en-US" dirty="0" smtClean="0"/>
          </a:p>
          <a:p>
            <a:pPr marL="400050" lvl="1" indent="0" defTabSz="914400">
              <a:spcBef>
                <a:spcPts val="0"/>
              </a:spcBef>
              <a:buClrTx/>
              <a:buSzTx/>
              <a:buNone/>
            </a:pPr>
            <a:r>
              <a:rPr lang="en-US" dirty="0" smtClean="0">
                <a:hlinkClick r:id="rId3"/>
              </a:rPr>
              <a:t>https</a:t>
            </a:r>
            <a:r>
              <a:rPr lang="en-US" dirty="0">
                <a:hlinkClick r:id="rId3"/>
              </a:rPr>
              <a:t>://</a:t>
            </a:r>
            <a:r>
              <a:rPr lang="en-US" dirty="0" err="1">
                <a:hlinkClick r:id="rId3"/>
              </a:rPr>
              <a:t>www.nuget.org</a:t>
            </a:r>
            <a:r>
              <a:rPr lang="en-US" dirty="0">
                <a:hlinkClick r:id="rId3"/>
              </a:rPr>
              <a:t>/</a:t>
            </a:r>
            <a:r>
              <a:rPr lang="en-US" dirty="0" err="1">
                <a:hlinkClick r:id="rId3"/>
              </a:rPr>
              <a:t>packages?q</a:t>
            </a:r>
            <a:r>
              <a:rPr lang="en-US" dirty="0">
                <a:hlinkClick r:id="rId3"/>
              </a:rPr>
              <a:t>=</a:t>
            </a:r>
            <a:r>
              <a:rPr lang="en-US" dirty="0" err="1">
                <a:hlinkClick r:id="rId3"/>
              </a:rPr>
              <a:t>Xamarin.Firebase</a:t>
            </a:r>
            <a:r>
              <a:rPr lang="en-US" dirty="0">
                <a:hlinkClick r:id="rId3"/>
              </a:rPr>
              <a:t> </a:t>
            </a:r>
            <a:r>
              <a:rPr lang="en-US" dirty="0"/>
              <a:t>	</a:t>
            </a:r>
          </a:p>
        </p:txBody>
      </p:sp>
      <p:cxnSp>
        <p:nvCxnSpPr>
          <p:cNvPr id="4" name="Straight Connector 3"/>
          <p:cNvCxnSpPr/>
          <p:nvPr/>
        </p:nvCxnSpPr>
        <p:spPr>
          <a:xfrm flipV="1">
            <a:off x="13559" y="1335742"/>
            <a:ext cx="10080000" cy="80682"/>
          </a:xfrm>
          <a:prstGeom prst="line">
            <a:avLst/>
          </a:prstGeom>
          <a:ln>
            <a:solidFill>
              <a:srgbClr val="B0151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9861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1681</TotalTime>
  <Words>987</Words>
  <Application>Microsoft Macintosh PowerPoint</Application>
  <PresentationFormat>Widescreen</PresentationFormat>
  <Paragraphs>222</Paragraphs>
  <Slides>16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Century Gothic</vt:lpstr>
      <vt:lpstr>Wingdings 3</vt:lpstr>
      <vt:lpstr>Arial</vt:lpstr>
      <vt:lpstr>Ion</vt:lpstr>
      <vt:lpstr>Set Fire to Xamarin</vt:lpstr>
      <vt:lpstr>Important</vt:lpstr>
      <vt:lpstr>What is Firebase?</vt:lpstr>
      <vt:lpstr>Why Firebase?</vt:lpstr>
      <vt:lpstr>Firebase Product Suite</vt:lpstr>
      <vt:lpstr>Firebase Product Suite</vt:lpstr>
      <vt:lpstr>Firebase Pricing</vt:lpstr>
      <vt:lpstr>Firebase by Platform</vt:lpstr>
      <vt:lpstr>Firebase for Xamarin?</vt:lpstr>
      <vt:lpstr>Firebase Xamarin Support</vt:lpstr>
      <vt:lpstr>DEEP DIVE</vt:lpstr>
      <vt:lpstr>Firebase Authentication</vt:lpstr>
      <vt:lpstr>Dynamic Links</vt:lpstr>
      <vt:lpstr>PowerPoint Presentation</vt:lpstr>
      <vt:lpstr>PowerPoint Presentation</vt:lpstr>
      <vt:lpstr>PowerPoint Presentation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Set Fire to Xamarin</dc:title>
  <dc:creator>Vinod Srinivasan</dc:creator>
  <cp:lastModifiedBy>Vinod Srinivasan</cp:lastModifiedBy>
  <cp:revision>42</cp:revision>
  <dcterms:created xsi:type="dcterms:W3CDTF">2018-03-17T04:04:17Z</dcterms:created>
  <dcterms:modified xsi:type="dcterms:W3CDTF">2018-03-21T03:50:40Z</dcterms:modified>
</cp:coreProperties>
</file>

<file path=docProps/thumbnail.jpeg>
</file>